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21.xml" ContentType="application/vnd.openxmlformats-officedocument.presentationml.slide+xml"/>
  <Override PartName="/ppt/slides/slide20.xml" ContentType="application/vnd.openxmlformats-officedocument.presentationml.slide+xml"/>
  <Override PartName="/ppt/slides/slide11.xml" ContentType="application/vnd.openxmlformats-officedocument.presentationml.slide+xml"/>
  <Override PartName="/ppt/slides/slide14.xml" ContentType="application/vnd.openxmlformats-officedocument.presentationml.slide+xml"/>
  <Override PartName="/ppt/slides/slide9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10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8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9" r:id="rId1"/>
  </p:sldMasterIdLst>
  <p:notesMasterIdLst>
    <p:notesMasterId r:id="rId25"/>
  </p:notesMasterIdLst>
  <p:sldIdLst>
    <p:sldId id="320" r:id="rId2"/>
    <p:sldId id="324" r:id="rId3"/>
    <p:sldId id="323" r:id="rId4"/>
    <p:sldId id="312" r:id="rId5"/>
    <p:sldId id="321" r:id="rId6"/>
    <p:sldId id="325" r:id="rId7"/>
    <p:sldId id="326" r:id="rId8"/>
    <p:sldId id="327" r:id="rId9"/>
    <p:sldId id="329" r:id="rId10"/>
    <p:sldId id="328" r:id="rId11"/>
    <p:sldId id="330" r:id="rId12"/>
    <p:sldId id="333" r:id="rId13"/>
    <p:sldId id="334" r:id="rId14"/>
    <p:sldId id="335" r:id="rId15"/>
    <p:sldId id="336" r:id="rId16"/>
    <p:sldId id="331" r:id="rId17"/>
    <p:sldId id="337" r:id="rId18"/>
    <p:sldId id="338" r:id="rId19"/>
    <p:sldId id="340" r:id="rId20"/>
    <p:sldId id="339" r:id="rId21"/>
    <p:sldId id="332" r:id="rId22"/>
    <p:sldId id="342" r:id="rId23"/>
    <p:sldId id="341" r:id="rId24"/>
  </p:sldIdLst>
  <p:sldSz cx="9144000" cy="6858000" type="letter"/>
  <p:notesSz cx="7315200" cy="9601200"/>
  <p:defaultTextStyle>
    <a:defPPr>
      <a:defRPr lang="en-US"/>
    </a:defPPr>
    <a:lvl1pPr marL="0" algn="l" defTabSz="9141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077" algn="l" defTabSz="9141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155" algn="l" defTabSz="9141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232" algn="l" defTabSz="9141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310" algn="l" defTabSz="9141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388" algn="l" defTabSz="9141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465" algn="l" defTabSz="9141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543" algn="l" defTabSz="9141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620" algn="l" defTabSz="9141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9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24F0CE"/>
    <a:srgbClr val="1755BB"/>
    <a:srgbClr val="63D7E7"/>
    <a:srgbClr val="84F4F4"/>
    <a:srgbClr val="912235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 horzBarState="maximized">
    <p:restoredLeft sz="34581" autoAdjust="0"/>
    <p:restoredTop sz="95213" autoAdjust="0"/>
  </p:normalViewPr>
  <p:slideViewPr>
    <p:cSldViewPr snapToGrid="0" showGuides="1">
      <p:cViewPr varScale="1">
        <p:scale>
          <a:sx n="72" d="100"/>
          <a:sy n="72" d="100"/>
        </p:scale>
        <p:origin x="-82" y="-307"/>
      </p:cViewPr>
      <p:guideLst>
        <p:guide orient="horz" pos="2160"/>
        <p:guide pos="289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36868100" cy="368681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customXml" Target="../customXml/item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ustomXml" Target="../customXml/item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ustomXml" Target="../customXml/item2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7" y="3"/>
            <a:ext cx="3170583" cy="480388"/>
          </a:xfrm>
          <a:prstGeom prst="rect">
            <a:avLst/>
          </a:prstGeom>
        </p:spPr>
        <p:txBody>
          <a:bodyPr vert="horz" lIns="109565" tIns="54781" rIns="109565" bIns="54781" rtlCol="0"/>
          <a:lstStyle>
            <a:lvl1pPr algn="l">
              <a:defRPr sz="1400"/>
            </a:lvl1pPr>
          </a:lstStyle>
          <a:p>
            <a:endParaRPr lang="en-CA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2968" y="3"/>
            <a:ext cx="3170583" cy="480388"/>
          </a:xfrm>
          <a:prstGeom prst="rect">
            <a:avLst/>
          </a:prstGeom>
        </p:spPr>
        <p:txBody>
          <a:bodyPr vert="horz" lIns="109565" tIns="54781" rIns="109565" bIns="54781" rtlCol="0"/>
          <a:lstStyle>
            <a:lvl1pPr algn="r">
              <a:defRPr sz="1400"/>
            </a:lvl1pPr>
          </a:lstStyle>
          <a:p>
            <a:fld id="{05FA4E6F-9C75-43CE-A04B-40A4BA6CDD9D}" type="datetimeFigureOut">
              <a:rPr lang="en-CA" smtClean="0"/>
              <a:pPr/>
              <a:t>3/15/2017</a:t>
            </a:fld>
            <a:endParaRPr lang="en-CA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8888" y="722313"/>
            <a:ext cx="4797425" cy="35988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109565" tIns="54781" rIns="109565" bIns="54781" rtlCol="0" anchor="ctr"/>
          <a:lstStyle/>
          <a:p>
            <a:endParaRPr lang="en-CA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2185" y="4561231"/>
            <a:ext cx="5850835" cy="4320212"/>
          </a:xfrm>
          <a:prstGeom prst="rect">
            <a:avLst/>
          </a:prstGeom>
        </p:spPr>
        <p:txBody>
          <a:bodyPr vert="horz" lIns="109565" tIns="54781" rIns="109565" bIns="5478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7" y="9119179"/>
            <a:ext cx="3170583" cy="480388"/>
          </a:xfrm>
          <a:prstGeom prst="rect">
            <a:avLst/>
          </a:prstGeom>
        </p:spPr>
        <p:txBody>
          <a:bodyPr vert="horz" lIns="109565" tIns="54781" rIns="109565" bIns="54781" rtlCol="0" anchor="b"/>
          <a:lstStyle>
            <a:lvl1pPr algn="l">
              <a:defRPr sz="1400"/>
            </a:lvl1pPr>
          </a:lstStyle>
          <a:p>
            <a:endParaRPr lang="en-C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2968" y="9119179"/>
            <a:ext cx="3170583" cy="480388"/>
          </a:xfrm>
          <a:prstGeom prst="rect">
            <a:avLst/>
          </a:prstGeom>
        </p:spPr>
        <p:txBody>
          <a:bodyPr vert="horz" lIns="109565" tIns="54781" rIns="109565" bIns="54781" rtlCol="0" anchor="b"/>
          <a:lstStyle>
            <a:lvl1pPr algn="r">
              <a:defRPr sz="1400"/>
            </a:lvl1pPr>
          </a:lstStyle>
          <a:p>
            <a:fld id="{C9BE40EB-06D5-4F47-8A5E-CA0E80605271}" type="slidenum">
              <a:rPr lang="en-CA" smtClean="0"/>
              <a:pPr/>
              <a:t>‹#›</a:t>
            </a:fld>
            <a:endParaRPr lang="en-CA" dirty="0"/>
          </a:p>
        </p:txBody>
      </p:sp>
    </p:spTree>
    <p:extLst>
      <p:ext uri="{BB962C8B-B14F-4D97-AF65-F5344CB8AC3E}">
        <p14:creationId xmlns="" xmlns:p14="http://schemas.microsoft.com/office/powerpoint/2010/main" val="4729058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6C7C04-8A0F-4871-AFA2-C237A8817F75}" type="slidenum">
              <a:rPr lang="en-CA" smtClean="0"/>
              <a:pPr/>
              <a:t>2</a:t>
            </a:fld>
            <a:endParaRPr lang="en-CA" dirty="0"/>
          </a:p>
        </p:txBody>
      </p:sp>
    </p:spTree>
    <p:extLst>
      <p:ext uri="{BB962C8B-B14F-4D97-AF65-F5344CB8AC3E}">
        <p14:creationId xmlns="" xmlns:p14="http://schemas.microsoft.com/office/powerpoint/2010/main" val="13688520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Isosceles Triangle 17"/>
          <p:cNvSpPr/>
          <p:nvPr userDrawn="1"/>
        </p:nvSpPr>
        <p:spPr>
          <a:xfrm>
            <a:off x="-17911" y="6164989"/>
            <a:ext cx="4060495" cy="701997"/>
          </a:xfrm>
          <a:prstGeom prst="triangle">
            <a:avLst>
              <a:gd name="adj" fmla="val 0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2851" tIns="11426" rIns="22851" bIns="11426" rtlCol="0" anchor="ctr"/>
          <a:lstStyle/>
          <a:p>
            <a:pPr algn="ctr"/>
            <a:endParaRPr lang="en-CA" dirty="0"/>
          </a:p>
        </p:txBody>
      </p:sp>
      <p:sp>
        <p:nvSpPr>
          <p:cNvPr id="14" name="Isosceles Triangle 13"/>
          <p:cNvSpPr/>
          <p:nvPr userDrawn="1"/>
        </p:nvSpPr>
        <p:spPr>
          <a:xfrm>
            <a:off x="-17911" y="6164989"/>
            <a:ext cx="3689929" cy="701997"/>
          </a:xfrm>
          <a:prstGeom prst="triangle">
            <a:avLst>
              <a:gd name="adj" fmla="val 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2851" tIns="11426" rIns="22851" bIns="11426" rtlCol="0" anchor="ctr"/>
          <a:lstStyle/>
          <a:p>
            <a:pPr algn="ctr"/>
            <a:endParaRPr lang="en-CA" dirty="0"/>
          </a:p>
        </p:txBody>
      </p:sp>
      <p:sp>
        <p:nvSpPr>
          <p:cNvPr id="17" name="TextBox 16"/>
          <p:cNvSpPr txBox="1"/>
          <p:nvPr userDrawn="1"/>
        </p:nvSpPr>
        <p:spPr>
          <a:xfrm>
            <a:off x="788163" y="162597"/>
            <a:ext cx="7587124" cy="700184"/>
          </a:xfrm>
          <a:prstGeom prst="rect">
            <a:avLst/>
          </a:prstGeom>
          <a:noFill/>
        </p:spPr>
        <p:txBody>
          <a:bodyPr wrap="square" lIns="22851" tIns="11426" rIns="22851" bIns="11426" rtlCol="0">
            <a:spAutoFit/>
          </a:bodyPr>
          <a:lstStyle/>
          <a:p>
            <a:pPr algn="ctr"/>
            <a:r>
              <a:rPr lang="en-CA" sz="1500" dirty="0"/>
              <a:t>RIVERFRONT FESTIVAL PLAZA FINALIZATION PROJECT</a:t>
            </a:r>
          </a:p>
          <a:p>
            <a:pPr algn="ctr"/>
            <a:r>
              <a:rPr lang="en-CA" sz="1400" dirty="0"/>
              <a:t>CONCEPTUAL DESIGN</a:t>
            </a:r>
          </a:p>
          <a:p>
            <a:pPr algn="ctr"/>
            <a:endParaRPr lang="en-CA" sz="1500" dirty="0"/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272183" y="400453"/>
            <a:ext cx="8549837" cy="0"/>
          </a:xfrm>
          <a:prstGeom prst="line">
            <a:avLst/>
          </a:prstGeom>
          <a:ln w="28575">
            <a:solidFill>
              <a:srgbClr val="9122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Isosceles Triangle 1"/>
          <p:cNvSpPr/>
          <p:nvPr userDrawn="1"/>
        </p:nvSpPr>
        <p:spPr>
          <a:xfrm>
            <a:off x="-17912" y="6164989"/>
            <a:ext cx="3185939" cy="701997"/>
          </a:xfrm>
          <a:prstGeom prst="triangle">
            <a:avLst>
              <a:gd name="adj" fmla="val 0"/>
            </a:avLst>
          </a:prstGeom>
          <a:solidFill>
            <a:srgbClr val="9122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2851" tIns="11426" rIns="22851" bIns="11426" rtlCol="0" anchor="ctr"/>
          <a:lstStyle/>
          <a:p>
            <a:pPr algn="ctr"/>
            <a:endParaRPr lang="en-CA" dirty="0"/>
          </a:p>
        </p:txBody>
      </p:sp>
      <p:pic>
        <p:nvPicPr>
          <p:cNvPr id="12" name="Picture 5" descr="L:\LOGOS\Landmark Logos\Landmark Logo Color Corrected - Long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75749"/>
          <a:stretch/>
        </p:blipFill>
        <p:spPr bwMode="auto">
          <a:xfrm>
            <a:off x="8061917" y="6244403"/>
            <a:ext cx="942121" cy="49543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1568025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Isosceles Triangle 17"/>
          <p:cNvSpPr/>
          <p:nvPr userDrawn="1"/>
        </p:nvSpPr>
        <p:spPr>
          <a:xfrm>
            <a:off x="-17911" y="6164989"/>
            <a:ext cx="4060495" cy="701997"/>
          </a:xfrm>
          <a:prstGeom prst="triangle">
            <a:avLst>
              <a:gd name="adj" fmla="val 0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2851" tIns="11426" rIns="22851" bIns="11426" rtlCol="0" anchor="ctr"/>
          <a:lstStyle/>
          <a:p>
            <a:pPr algn="ctr"/>
            <a:endParaRPr lang="en-CA" dirty="0"/>
          </a:p>
        </p:txBody>
      </p:sp>
      <p:sp>
        <p:nvSpPr>
          <p:cNvPr id="14" name="Isosceles Triangle 13"/>
          <p:cNvSpPr/>
          <p:nvPr userDrawn="1"/>
        </p:nvSpPr>
        <p:spPr>
          <a:xfrm>
            <a:off x="-17911" y="6164989"/>
            <a:ext cx="3689929" cy="701997"/>
          </a:xfrm>
          <a:prstGeom prst="triangle">
            <a:avLst>
              <a:gd name="adj" fmla="val 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2851" tIns="11426" rIns="22851" bIns="11426" rtlCol="0" anchor="ctr"/>
          <a:lstStyle/>
          <a:p>
            <a:pPr algn="ctr"/>
            <a:endParaRPr lang="en-CA" dirty="0"/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272183" y="400453"/>
            <a:ext cx="8549837" cy="0"/>
          </a:xfrm>
          <a:prstGeom prst="line">
            <a:avLst/>
          </a:prstGeom>
          <a:ln w="28575">
            <a:solidFill>
              <a:srgbClr val="9122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Isosceles Triangle 1"/>
          <p:cNvSpPr/>
          <p:nvPr userDrawn="1"/>
        </p:nvSpPr>
        <p:spPr>
          <a:xfrm>
            <a:off x="-17912" y="6164989"/>
            <a:ext cx="3185939" cy="701997"/>
          </a:xfrm>
          <a:prstGeom prst="triangle">
            <a:avLst>
              <a:gd name="adj" fmla="val 0"/>
            </a:avLst>
          </a:prstGeom>
          <a:solidFill>
            <a:srgbClr val="9122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2851" tIns="11426" rIns="22851" bIns="11426" rtlCol="0" anchor="ctr"/>
          <a:lstStyle/>
          <a:p>
            <a:pPr algn="ctr"/>
            <a:endParaRPr lang="en-CA" dirty="0"/>
          </a:p>
        </p:txBody>
      </p:sp>
      <p:pic>
        <p:nvPicPr>
          <p:cNvPr id="12" name="Picture 5" descr="L:\LOGOS\Landmark Logos\Landmark Logo Color Corrected - Long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75749"/>
          <a:stretch/>
        </p:blipFill>
        <p:spPr bwMode="auto">
          <a:xfrm>
            <a:off x="8061917" y="6244403"/>
            <a:ext cx="942121" cy="49543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L:\LANDMARK FILES (SERVER)\14-042 Riverfront Festival Plaza Site Plan\Images\Hi Res Site - Colour.jp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917" t="3519" r="5248" b="3583"/>
          <a:stretch/>
        </p:blipFill>
        <p:spPr bwMode="auto">
          <a:xfrm>
            <a:off x="257175" y="2479411"/>
            <a:ext cx="8650256" cy="270006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 userDrawn="1"/>
        </p:nvSpPr>
        <p:spPr>
          <a:xfrm>
            <a:off x="788163" y="162597"/>
            <a:ext cx="7587124" cy="700184"/>
          </a:xfrm>
          <a:prstGeom prst="rect">
            <a:avLst/>
          </a:prstGeom>
          <a:noFill/>
        </p:spPr>
        <p:txBody>
          <a:bodyPr wrap="square" lIns="22851" tIns="11426" rIns="22851" bIns="11426" rtlCol="0">
            <a:spAutoFit/>
          </a:bodyPr>
          <a:lstStyle/>
          <a:p>
            <a:pPr algn="ctr"/>
            <a:r>
              <a:rPr lang="en-CA" sz="1500" dirty="0"/>
              <a:t>RIVERFRONT FESTIVAL PLAZA FINALIZATION PROJECT</a:t>
            </a:r>
          </a:p>
          <a:p>
            <a:pPr algn="ctr"/>
            <a:r>
              <a:rPr lang="en-CA" sz="1400" dirty="0"/>
              <a:t>CONCEPTUAL DESIGN</a:t>
            </a:r>
          </a:p>
          <a:p>
            <a:pPr algn="ctr"/>
            <a:endParaRPr lang="en-CA" sz="1500" dirty="0"/>
          </a:p>
        </p:txBody>
      </p:sp>
    </p:spTree>
    <p:extLst>
      <p:ext uri="{BB962C8B-B14F-4D97-AF65-F5344CB8AC3E}">
        <p14:creationId xmlns="" xmlns:p14="http://schemas.microsoft.com/office/powerpoint/2010/main" val="22945107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1" y="274638"/>
            <a:ext cx="8229601" cy="1143000"/>
          </a:xfrm>
          <a:prstGeom prst="rect">
            <a:avLst/>
          </a:prstGeom>
        </p:spPr>
        <p:txBody>
          <a:bodyPr vert="horz" lIns="91335" tIns="45666" rIns="91335" bIns="45666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600205"/>
            <a:ext cx="8229601" cy="4525963"/>
          </a:xfrm>
          <a:prstGeom prst="rect">
            <a:avLst/>
          </a:prstGeom>
        </p:spPr>
        <p:txBody>
          <a:bodyPr vert="horz" lIns="91335" tIns="45666" rIns="91335" bIns="4566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2" y="6356355"/>
            <a:ext cx="2133599" cy="365125"/>
          </a:xfrm>
          <a:prstGeom prst="rect">
            <a:avLst/>
          </a:prstGeom>
        </p:spPr>
        <p:txBody>
          <a:bodyPr vert="horz" lIns="91335" tIns="45666" rIns="91335" bIns="45666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48F7EE-DF76-437E-87C6-810AF6668336}" type="datetimeFigureOut">
              <a:rPr lang="en-CA" smtClean="0"/>
              <a:pPr/>
              <a:t>3/15/2017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6356355"/>
            <a:ext cx="2895601" cy="365125"/>
          </a:xfrm>
          <a:prstGeom prst="rect">
            <a:avLst/>
          </a:prstGeom>
        </p:spPr>
        <p:txBody>
          <a:bodyPr vert="horz" lIns="91335" tIns="45666" rIns="91335" bIns="45666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2" y="6356355"/>
            <a:ext cx="2133599" cy="365125"/>
          </a:xfrm>
          <a:prstGeom prst="rect">
            <a:avLst/>
          </a:prstGeom>
        </p:spPr>
        <p:txBody>
          <a:bodyPr vert="horz" lIns="91335" tIns="45666" rIns="91335" bIns="45666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139559-5A7D-4C0F-88DC-A5BF94B15DDB}" type="slidenum">
              <a:rPr lang="en-CA" smtClean="0"/>
              <a:pPr/>
              <a:t>‹#›</a:t>
            </a:fld>
            <a:endParaRPr lang="en-CA" dirty="0"/>
          </a:p>
        </p:txBody>
      </p:sp>
    </p:spTree>
    <p:extLst>
      <p:ext uri="{BB962C8B-B14F-4D97-AF65-F5344CB8AC3E}">
        <p14:creationId xmlns="" xmlns:p14="http://schemas.microsoft.com/office/powerpoint/2010/main" val="2119141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760" r:id="rId2"/>
  </p:sldLayoutIdLst>
  <p:txStyles>
    <p:titleStyle>
      <a:lvl1pPr algn="ctr" defTabSz="913333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499" indent="-342499" algn="l" defTabSz="913333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082" indent="-285415" algn="l" defTabSz="913333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665" indent="-228331" algn="l" defTabSz="913333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332" indent="-228331" algn="l" defTabSz="913333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4998" indent="-228331" algn="l" defTabSz="913333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1665" indent="-228331" algn="l" defTabSz="91333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8331" indent="-228331" algn="l" defTabSz="91333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4996" indent="-228331" algn="l" defTabSz="91333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1663" indent="-228331" algn="l" defTabSz="91333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667" algn="l" defTabSz="913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333" algn="l" defTabSz="913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999" algn="l" defTabSz="913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665" algn="l" defTabSz="913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331" algn="l" defTabSz="913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9998" algn="l" defTabSz="913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6663" algn="l" defTabSz="913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330" algn="l" defTabSz="913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png"/><Relationship Id="rId7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jpeg"/><Relationship Id="rId9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a/url?sa=i&amp;rct=j&amp;q=&amp;esrc=s&amp;source=images&amp;cd=&amp;cad=rja&amp;uact=8&amp;ved=0ahUKEwiC-c-p-fPPAhUJ0IMKHVqrBOUQjRwIBw&amp;url=http://www.weef.de/?section=projects&amp;view=prj_entry&amp;id=22&amp;lang=09_au&amp;bvm=bv.136593572,d.amc&amp;psig=AFQjCNEUEhXuaDY-BxUdkR2GPU-Yg1LIXA&amp;ust=1477413419538968" TargetMode="External"/><Relationship Id="rId7" Type="http://schemas.openxmlformats.org/officeDocument/2006/relationships/image" Target="../media/image2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eg"/><Relationship Id="rId5" Type="http://schemas.openxmlformats.org/officeDocument/2006/relationships/hyperlink" Target="http://www.google.ca/url?sa=i&amp;rct=j&amp;q=&amp;esrc=s&amp;source=images&amp;cd=&amp;cad=rja&amp;uact=8&amp;ved=0ahUKEwjEuerR-fPPAhVhxoMKHXZ-DxEQjRwIBw&amp;url=http://www.pwpla.com/projects/reflecting-absence-national-september-11th-memorial/&amp;details&amp;bvm=bv.136593572,d.amc&amp;psig=AFQjCNHYitZODBQylWRnDF2ot21bIOR5XQ&amp;ust=1477415993575359" TargetMode="External"/><Relationship Id="rId4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hyperlink" Target="http://www.google.ca/url?sa=i&amp;rct=j&amp;q=&amp;esrc=s&amp;source=images&amp;cd=&amp;cad=rja&amp;uact=8&amp;ved=0ahUKEwjEuerR-fPPAhVhxoMKHXZ-DxEQjRwIBw&amp;url=http://www.pwpla.com/projects/reflecting-absence-national-september-11th-memorial/&amp;details&amp;bvm=bv.136593572,d.amc&amp;psig=AFQjCNHYitZODBQylWRnDF2ot21bIOR5XQ&amp;ust=1477415993575359" TargetMode="Externa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hyperlink" Target="http://www.google.ca/url?sa=i&amp;rct=j&amp;q=&amp;esrc=s&amp;source=images&amp;cd=&amp;cad=rja&amp;uact=8&amp;ved=0ahUKEwiC-c-p-fPPAhUJ0IMKHVqrBOUQjRwIBw&amp;url=http://www.weef.de/?section=projects&amp;view=prj_entry&amp;id=22&amp;lang=09_au&amp;bvm=bv.136593572,d.amc&amp;psig=AFQjCNEUEhXuaDY-BxUdkR2GPU-Yg1LIXA&amp;ust=1477413419538968" TargetMode="Externa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2" descr="L:\LANDMARK FILES (SERVER)\13-018 CRIP Review\Presentations\Open House Working Files\Landmark\Segment Boards\Segment 6 - Edited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8633" t="23882" r="27702" b="33293"/>
          <a:stretch/>
        </p:blipFill>
        <p:spPr bwMode="auto">
          <a:xfrm>
            <a:off x="339355" y="702752"/>
            <a:ext cx="8466420" cy="5535805"/>
          </a:xfrm>
          <a:prstGeom prst="rect">
            <a:avLst/>
          </a:prstGeom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2603754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Picture 7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9365" t="15933" r="16238" b="17664"/>
          <a:stretch/>
        </p:blipFill>
        <p:spPr>
          <a:xfrm>
            <a:off x="397566" y="1252885"/>
            <a:ext cx="8313992" cy="3765027"/>
          </a:xfrm>
          <a:prstGeom prst="rect">
            <a:avLst/>
          </a:prstGeom>
          <a:solidFill>
            <a:schemeClr val="accent3">
              <a:alpha val="78000"/>
            </a:schemeClr>
          </a:solidFill>
          <a:ln w="9525">
            <a:solidFill>
              <a:schemeClr val="tx1"/>
            </a:solidFill>
            <a:prstDash val="solid"/>
            <a:miter lim="800000"/>
            <a:tailEnd type="arrow" w="lg" len="sm"/>
          </a:ln>
        </p:spPr>
      </p:pic>
      <p:sp>
        <p:nvSpPr>
          <p:cNvPr id="6" name="TextBox 5"/>
          <p:cNvSpPr txBox="1"/>
          <p:nvPr/>
        </p:nvSpPr>
        <p:spPr>
          <a:xfrm>
            <a:off x="3415618" y="6293626"/>
            <a:ext cx="43861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dirty="0"/>
              <a:t>Updated Concept Plan – Festival Plaza</a:t>
            </a:r>
          </a:p>
        </p:txBody>
      </p:sp>
      <p:sp>
        <p:nvSpPr>
          <p:cNvPr id="12" name="Freeform: Shape 11"/>
          <p:cNvSpPr/>
          <p:nvPr/>
        </p:nvSpPr>
        <p:spPr>
          <a:xfrm>
            <a:off x="7386106" y="1178785"/>
            <a:ext cx="128368" cy="1541834"/>
          </a:xfrm>
          <a:custGeom>
            <a:avLst/>
            <a:gdLst>
              <a:gd name="connsiteX0" fmla="*/ 258417 w 258417"/>
              <a:gd name="connsiteY0" fmla="*/ 0 h 1600200"/>
              <a:gd name="connsiteX1" fmla="*/ 0 w 258417"/>
              <a:gd name="connsiteY1" fmla="*/ 0 h 1600200"/>
              <a:gd name="connsiteX2" fmla="*/ 0 w 258417"/>
              <a:gd name="connsiteY2" fmla="*/ 160020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8417" h="1600200">
                <a:moveTo>
                  <a:pt x="258417" y="0"/>
                </a:moveTo>
                <a:lnTo>
                  <a:pt x="0" y="0"/>
                </a:lnTo>
                <a:lnTo>
                  <a:pt x="0" y="1600200"/>
                </a:lnTo>
              </a:path>
            </a:pathLst>
          </a:custGeom>
          <a:noFill/>
          <a:ln w="12700">
            <a:solidFill>
              <a:schemeClr val="tx1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 sz="1588" dirty="0"/>
          </a:p>
        </p:txBody>
      </p:sp>
      <p:sp>
        <p:nvSpPr>
          <p:cNvPr id="20" name="TextBox 19"/>
          <p:cNvSpPr txBox="1"/>
          <p:nvPr/>
        </p:nvSpPr>
        <p:spPr>
          <a:xfrm rot="-60000">
            <a:off x="-162298" y="1532518"/>
            <a:ext cx="2711485" cy="336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794" b="1" dirty="0"/>
              <a:t>RIVERFRONT TRAILS</a:t>
            </a:r>
          </a:p>
          <a:p>
            <a:pPr algn="ctr"/>
            <a:r>
              <a:rPr lang="en-CA" sz="794" b="1" dirty="0"/>
              <a:t> (RIVERWALK AND RECREATIONWAY)</a:t>
            </a:r>
          </a:p>
        </p:txBody>
      </p:sp>
      <p:sp>
        <p:nvSpPr>
          <p:cNvPr id="21" name="TextBox 20"/>
          <p:cNvSpPr txBox="1"/>
          <p:nvPr/>
        </p:nvSpPr>
        <p:spPr>
          <a:xfrm rot="201320">
            <a:off x="3396698" y="4530772"/>
            <a:ext cx="1751040" cy="2145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794" b="1" dirty="0"/>
              <a:t>RIVERSIDE DRIVE EAST</a:t>
            </a:r>
          </a:p>
        </p:txBody>
      </p:sp>
      <p:sp>
        <p:nvSpPr>
          <p:cNvPr id="23" name="TextBox 22"/>
          <p:cNvSpPr txBox="1"/>
          <p:nvPr/>
        </p:nvSpPr>
        <p:spPr>
          <a:xfrm rot="4950647">
            <a:off x="7680368" y="3512211"/>
            <a:ext cx="1751040" cy="2145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794" b="1" dirty="0"/>
              <a:t>GLENGARRY AVE.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-55690" y="2481423"/>
            <a:ext cx="1751040" cy="2145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794" b="1" dirty="0"/>
              <a:t>BACK OF HOUSE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478909" y="1067211"/>
            <a:ext cx="1293679" cy="2145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794" dirty="0"/>
              <a:t>2-TIER ENTRANCE CANOPY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7424833" y="2240538"/>
            <a:ext cx="498776" cy="336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794" dirty="0"/>
              <a:t>ENTRY COURT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969042" y="2511407"/>
            <a:ext cx="495346" cy="336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794" dirty="0"/>
              <a:t>DROP OFF</a:t>
            </a:r>
          </a:p>
        </p:txBody>
      </p:sp>
      <p:sp>
        <p:nvSpPr>
          <p:cNvPr id="33" name="Freeform: Shape 32"/>
          <p:cNvSpPr/>
          <p:nvPr/>
        </p:nvSpPr>
        <p:spPr>
          <a:xfrm flipV="1">
            <a:off x="7575863" y="3368471"/>
            <a:ext cx="199808" cy="1880299"/>
          </a:xfrm>
          <a:custGeom>
            <a:avLst/>
            <a:gdLst>
              <a:gd name="connsiteX0" fmla="*/ 258417 w 258417"/>
              <a:gd name="connsiteY0" fmla="*/ 0 h 1600200"/>
              <a:gd name="connsiteX1" fmla="*/ 0 w 258417"/>
              <a:gd name="connsiteY1" fmla="*/ 0 h 1600200"/>
              <a:gd name="connsiteX2" fmla="*/ 0 w 258417"/>
              <a:gd name="connsiteY2" fmla="*/ 160020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8417" h="1600200">
                <a:moveTo>
                  <a:pt x="258417" y="0"/>
                </a:moveTo>
                <a:lnTo>
                  <a:pt x="0" y="0"/>
                </a:lnTo>
                <a:lnTo>
                  <a:pt x="0" y="1600200"/>
                </a:lnTo>
              </a:path>
            </a:pathLst>
          </a:custGeom>
          <a:noFill/>
          <a:ln w="12700">
            <a:solidFill>
              <a:schemeClr val="tx1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 sz="1588" dirty="0"/>
          </a:p>
        </p:txBody>
      </p:sp>
      <p:sp>
        <p:nvSpPr>
          <p:cNvPr id="34" name="TextBox 33"/>
          <p:cNvSpPr txBox="1"/>
          <p:nvPr/>
        </p:nvSpPr>
        <p:spPr>
          <a:xfrm>
            <a:off x="7724461" y="5142160"/>
            <a:ext cx="1293679" cy="2145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794" dirty="0"/>
              <a:t>AMENITIES BUILDING</a:t>
            </a:r>
          </a:p>
        </p:txBody>
      </p:sp>
      <p:sp>
        <p:nvSpPr>
          <p:cNvPr id="35" name="Freeform: Shape 34"/>
          <p:cNvSpPr/>
          <p:nvPr/>
        </p:nvSpPr>
        <p:spPr>
          <a:xfrm flipV="1">
            <a:off x="7368566" y="3849670"/>
            <a:ext cx="407104" cy="1584589"/>
          </a:xfrm>
          <a:custGeom>
            <a:avLst/>
            <a:gdLst>
              <a:gd name="connsiteX0" fmla="*/ 258417 w 258417"/>
              <a:gd name="connsiteY0" fmla="*/ 0 h 1600200"/>
              <a:gd name="connsiteX1" fmla="*/ 0 w 258417"/>
              <a:gd name="connsiteY1" fmla="*/ 0 h 1600200"/>
              <a:gd name="connsiteX2" fmla="*/ 0 w 258417"/>
              <a:gd name="connsiteY2" fmla="*/ 160020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8417" h="1600200">
                <a:moveTo>
                  <a:pt x="258417" y="0"/>
                </a:moveTo>
                <a:lnTo>
                  <a:pt x="0" y="0"/>
                </a:lnTo>
                <a:lnTo>
                  <a:pt x="0" y="1600200"/>
                </a:lnTo>
              </a:path>
            </a:pathLst>
          </a:custGeom>
          <a:noFill/>
          <a:ln w="12700">
            <a:solidFill>
              <a:schemeClr val="tx1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 sz="1588" dirty="0"/>
          </a:p>
        </p:txBody>
      </p:sp>
      <p:sp>
        <p:nvSpPr>
          <p:cNvPr id="36" name="TextBox 35"/>
          <p:cNvSpPr txBox="1"/>
          <p:nvPr/>
        </p:nvSpPr>
        <p:spPr>
          <a:xfrm>
            <a:off x="7727638" y="5333953"/>
            <a:ext cx="1293679" cy="2145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794" dirty="0"/>
              <a:t>ROOF TERRACE</a:t>
            </a:r>
          </a:p>
        </p:txBody>
      </p:sp>
      <p:sp>
        <p:nvSpPr>
          <p:cNvPr id="37" name="Freeform: Shape 36"/>
          <p:cNvSpPr/>
          <p:nvPr/>
        </p:nvSpPr>
        <p:spPr>
          <a:xfrm flipV="1">
            <a:off x="6561076" y="4032626"/>
            <a:ext cx="88028" cy="1171794"/>
          </a:xfrm>
          <a:custGeom>
            <a:avLst/>
            <a:gdLst>
              <a:gd name="connsiteX0" fmla="*/ 258417 w 258417"/>
              <a:gd name="connsiteY0" fmla="*/ 0 h 1600200"/>
              <a:gd name="connsiteX1" fmla="*/ 0 w 258417"/>
              <a:gd name="connsiteY1" fmla="*/ 0 h 1600200"/>
              <a:gd name="connsiteX2" fmla="*/ 0 w 258417"/>
              <a:gd name="connsiteY2" fmla="*/ 160020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8417" h="1600200">
                <a:moveTo>
                  <a:pt x="258417" y="0"/>
                </a:moveTo>
                <a:lnTo>
                  <a:pt x="0" y="0"/>
                </a:lnTo>
                <a:lnTo>
                  <a:pt x="0" y="1600200"/>
                </a:lnTo>
              </a:path>
            </a:pathLst>
          </a:custGeom>
          <a:noFill/>
          <a:ln w="12700">
            <a:solidFill>
              <a:schemeClr val="tx1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 sz="1588" dirty="0"/>
          </a:p>
        </p:txBody>
      </p:sp>
      <p:sp>
        <p:nvSpPr>
          <p:cNvPr id="38" name="TextBox 37"/>
          <p:cNvSpPr txBox="1"/>
          <p:nvPr/>
        </p:nvSpPr>
        <p:spPr>
          <a:xfrm>
            <a:off x="6621977" y="5095957"/>
            <a:ext cx="755359" cy="2145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794" dirty="0"/>
              <a:t>SEATWALLS</a:t>
            </a:r>
          </a:p>
        </p:txBody>
      </p:sp>
      <p:sp>
        <p:nvSpPr>
          <p:cNvPr id="39" name="Freeform: Shape 38"/>
          <p:cNvSpPr/>
          <p:nvPr/>
        </p:nvSpPr>
        <p:spPr>
          <a:xfrm flipV="1">
            <a:off x="6199671" y="4140217"/>
            <a:ext cx="335427" cy="1314952"/>
          </a:xfrm>
          <a:custGeom>
            <a:avLst/>
            <a:gdLst>
              <a:gd name="connsiteX0" fmla="*/ 258417 w 258417"/>
              <a:gd name="connsiteY0" fmla="*/ 0 h 1600200"/>
              <a:gd name="connsiteX1" fmla="*/ 0 w 258417"/>
              <a:gd name="connsiteY1" fmla="*/ 0 h 1600200"/>
              <a:gd name="connsiteX2" fmla="*/ 0 w 258417"/>
              <a:gd name="connsiteY2" fmla="*/ 160020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8417" h="1600200">
                <a:moveTo>
                  <a:pt x="258417" y="0"/>
                </a:moveTo>
                <a:lnTo>
                  <a:pt x="0" y="0"/>
                </a:lnTo>
                <a:lnTo>
                  <a:pt x="0" y="1600200"/>
                </a:lnTo>
              </a:path>
            </a:pathLst>
          </a:custGeom>
          <a:noFill/>
          <a:ln w="12700">
            <a:solidFill>
              <a:schemeClr val="tx1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 sz="1588" dirty="0"/>
          </a:p>
        </p:txBody>
      </p:sp>
      <p:sp>
        <p:nvSpPr>
          <p:cNvPr id="40" name="TextBox 39"/>
          <p:cNvSpPr txBox="1"/>
          <p:nvPr/>
        </p:nvSpPr>
        <p:spPr>
          <a:xfrm>
            <a:off x="6507970" y="5346708"/>
            <a:ext cx="1545258" cy="336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794" dirty="0"/>
              <a:t>RETAINING</a:t>
            </a:r>
          </a:p>
          <a:p>
            <a:r>
              <a:rPr lang="en-CA" sz="794" dirty="0"/>
              <a:t>WALL</a:t>
            </a:r>
          </a:p>
        </p:txBody>
      </p:sp>
      <p:sp>
        <p:nvSpPr>
          <p:cNvPr id="41" name="Freeform: Shape 40"/>
          <p:cNvSpPr/>
          <p:nvPr/>
        </p:nvSpPr>
        <p:spPr>
          <a:xfrm flipV="1">
            <a:off x="5635896" y="3877122"/>
            <a:ext cx="595185" cy="1856409"/>
          </a:xfrm>
          <a:custGeom>
            <a:avLst/>
            <a:gdLst>
              <a:gd name="connsiteX0" fmla="*/ 258417 w 258417"/>
              <a:gd name="connsiteY0" fmla="*/ 0 h 1600200"/>
              <a:gd name="connsiteX1" fmla="*/ 0 w 258417"/>
              <a:gd name="connsiteY1" fmla="*/ 0 h 1600200"/>
              <a:gd name="connsiteX2" fmla="*/ 0 w 258417"/>
              <a:gd name="connsiteY2" fmla="*/ 160020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8417" h="1600200">
                <a:moveTo>
                  <a:pt x="258417" y="0"/>
                </a:moveTo>
                <a:lnTo>
                  <a:pt x="0" y="0"/>
                </a:lnTo>
                <a:lnTo>
                  <a:pt x="0" y="1600200"/>
                </a:lnTo>
              </a:path>
            </a:pathLst>
          </a:custGeom>
          <a:noFill/>
          <a:ln w="12700">
            <a:solidFill>
              <a:schemeClr val="tx1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 sz="1588" dirty="0"/>
          </a:p>
        </p:txBody>
      </p:sp>
      <p:sp>
        <p:nvSpPr>
          <p:cNvPr id="42" name="TextBox 41"/>
          <p:cNvSpPr txBox="1"/>
          <p:nvPr/>
        </p:nvSpPr>
        <p:spPr>
          <a:xfrm>
            <a:off x="6203953" y="5625072"/>
            <a:ext cx="1545258" cy="2145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794" dirty="0"/>
              <a:t>SHADE STRUCTURES</a:t>
            </a:r>
          </a:p>
        </p:txBody>
      </p:sp>
      <p:sp>
        <p:nvSpPr>
          <p:cNvPr id="45" name="Freeform: Shape 44"/>
          <p:cNvSpPr/>
          <p:nvPr/>
        </p:nvSpPr>
        <p:spPr>
          <a:xfrm>
            <a:off x="6478626" y="600405"/>
            <a:ext cx="314457" cy="2452354"/>
          </a:xfrm>
          <a:custGeom>
            <a:avLst/>
            <a:gdLst>
              <a:gd name="connsiteX0" fmla="*/ 258417 w 258417"/>
              <a:gd name="connsiteY0" fmla="*/ 0 h 1600200"/>
              <a:gd name="connsiteX1" fmla="*/ 0 w 258417"/>
              <a:gd name="connsiteY1" fmla="*/ 0 h 1600200"/>
              <a:gd name="connsiteX2" fmla="*/ 0 w 258417"/>
              <a:gd name="connsiteY2" fmla="*/ 160020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8417" h="1600200">
                <a:moveTo>
                  <a:pt x="258417" y="0"/>
                </a:moveTo>
                <a:lnTo>
                  <a:pt x="0" y="0"/>
                </a:lnTo>
                <a:lnTo>
                  <a:pt x="0" y="1600200"/>
                </a:lnTo>
              </a:path>
            </a:pathLst>
          </a:custGeom>
          <a:noFill/>
          <a:ln w="12700">
            <a:solidFill>
              <a:schemeClr val="tx1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 sz="1588" dirty="0"/>
          </a:p>
        </p:txBody>
      </p:sp>
      <p:sp>
        <p:nvSpPr>
          <p:cNvPr id="47" name="TextBox 46"/>
          <p:cNvSpPr txBox="1"/>
          <p:nvPr/>
        </p:nvSpPr>
        <p:spPr>
          <a:xfrm>
            <a:off x="6737933" y="503693"/>
            <a:ext cx="1726455" cy="2145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794" dirty="0"/>
              <a:t>FLEXIBLE OPEN SPACE</a:t>
            </a:r>
          </a:p>
        </p:txBody>
      </p:sp>
      <p:sp>
        <p:nvSpPr>
          <p:cNvPr id="50" name="Freeform: Shape 49"/>
          <p:cNvSpPr/>
          <p:nvPr/>
        </p:nvSpPr>
        <p:spPr>
          <a:xfrm>
            <a:off x="6733506" y="852904"/>
            <a:ext cx="763429" cy="1340559"/>
          </a:xfrm>
          <a:custGeom>
            <a:avLst/>
            <a:gdLst>
              <a:gd name="connsiteX0" fmla="*/ 258417 w 258417"/>
              <a:gd name="connsiteY0" fmla="*/ 0 h 1600200"/>
              <a:gd name="connsiteX1" fmla="*/ 0 w 258417"/>
              <a:gd name="connsiteY1" fmla="*/ 0 h 1600200"/>
              <a:gd name="connsiteX2" fmla="*/ 0 w 258417"/>
              <a:gd name="connsiteY2" fmla="*/ 160020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8417" h="1600200">
                <a:moveTo>
                  <a:pt x="258417" y="0"/>
                </a:moveTo>
                <a:lnTo>
                  <a:pt x="0" y="0"/>
                </a:lnTo>
                <a:lnTo>
                  <a:pt x="0" y="1600200"/>
                </a:lnTo>
              </a:path>
            </a:pathLst>
          </a:custGeom>
          <a:noFill/>
          <a:ln w="12700">
            <a:solidFill>
              <a:schemeClr val="tx1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 sz="1588" dirty="0"/>
          </a:p>
        </p:txBody>
      </p:sp>
      <p:sp>
        <p:nvSpPr>
          <p:cNvPr id="51" name="TextBox 50"/>
          <p:cNvSpPr txBox="1"/>
          <p:nvPr/>
        </p:nvSpPr>
        <p:spPr>
          <a:xfrm>
            <a:off x="7477451" y="760562"/>
            <a:ext cx="1258443" cy="336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794" dirty="0"/>
              <a:t>RAISED PLANTER BUFFER WITH SEATWALLS</a:t>
            </a:r>
          </a:p>
        </p:txBody>
      </p:sp>
      <p:sp>
        <p:nvSpPr>
          <p:cNvPr id="52" name="Freeform: Shape 51"/>
          <p:cNvSpPr/>
          <p:nvPr/>
        </p:nvSpPr>
        <p:spPr>
          <a:xfrm>
            <a:off x="4923957" y="1027072"/>
            <a:ext cx="121619" cy="1203925"/>
          </a:xfrm>
          <a:custGeom>
            <a:avLst/>
            <a:gdLst>
              <a:gd name="connsiteX0" fmla="*/ 258417 w 258417"/>
              <a:gd name="connsiteY0" fmla="*/ 0 h 1600200"/>
              <a:gd name="connsiteX1" fmla="*/ 0 w 258417"/>
              <a:gd name="connsiteY1" fmla="*/ 0 h 1600200"/>
              <a:gd name="connsiteX2" fmla="*/ 0 w 258417"/>
              <a:gd name="connsiteY2" fmla="*/ 160020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8417" h="1600200">
                <a:moveTo>
                  <a:pt x="258417" y="0"/>
                </a:moveTo>
                <a:lnTo>
                  <a:pt x="0" y="0"/>
                </a:lnTo>
                <a:lnTo>
                  <a:pt x="0" y="1600200"/>
                </a:lnTo>
              </a:path>
            </a:pathLst>
          </a:custGeom>
          <a:noFill/>
          <a:ln w="12700">
            <a:solidFill>
              <a:schemeClr val="tx1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 sz="1588" dirty="0"/>
          </a:p>
        </p:txBody>
      </p:sp>
      <p:sp>
        <p:nvSpPr>
          <p:cNvPr id="53" name="TextBox 52"/>
          <p:cNvSpPr txBox="1"/>
          <p:nvPr/>
        </p:nvSpPr>
        <p:spPr>
          <a:xfrm>
            <a:off x="4998762" y="934861"/>
            <a:ext cx="963762" cy="336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794" dirty="0"/>
              <a:t>STAIRS TO </a:t>
            </a:r>
          </a:p>
          <a:p>
            <a:r>
              <a:rPr lang="en-CA" sz="794" dirty="0"/>
              <a:t>UPPER LEVEL</a:t>
            </a:r>
          </a:p>
        </p:txBody>
      </p:sp>
      <p:sp>
        <p:nvSpPr>
          <p:cNvPr id="56" name="Freeform: Shape 55"/>
          <p:cNvSpPr/>
          <p:nvPr/>
        </p:nvSpPr>
        <p:spPr>
          <a:xfrm flipH="1" flipV="1">
            <a:off x="4559065" y="3368471"/>
            <a:ext cx="302507" cy="2531561"/>
          </a:xfrm>
          <a:custGeom>
            <a:avLst/>
            <a:gdLst>
              <a:gd name="connsiteX0" fmla="*/ 258417 w 258417"/>
              <a:gd name="connsiteY0" fmla="*/ 0 h 1600200"/>
              <a:gd name="connsiteX1" fmla="*/ 0 w 258417"/>
              <a:gd name="connsiteY1" fmla="*/ 0 h 1600200"/>
              <a:gd name="connsiteX2" fmla="*/ 0 w 258417"/>
              <a:gd name="connsiteY2" fmla="*/ 160020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8417" h="1600200">
                <a:moveTo>
                  <a:pt x="258417" y="0"/>
                </a:moveTo>
                <a:lnTo>
                  <a:pt x="0" y="0"/>
                </a:lnTo>
                <a:lnTo>
                  <a:pt x="0" y="1600200"/>
                </a:lnTo>
              </a:path>
            </a:pathLst>
          </a:custGeom>
          <a:noFill/>
          <a:ln w="12700">
            <a:solidFill>
              <a:schemeClr val="tx1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 sz="1588" dirty="0"/>
          </a:p>
        </p:txBody>
      </p:sp>
      <p:sp>
        <p:nvSpPr>
          <p:cNvPr id="57" name="TextBox 56"/>
          <p:cNvSpPr txBox="1"/>
          <p:nvPr/>
        </p:nvSpPr>
        <p:spPr>
          <a:xfrm>
            <a:off x="3414387" y="5809614"/>
            <a:ext cx="1259606" cy="336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794" dirty="0"/>
              <a:t>TRANSITION SPACE WITH CANOPY TREES</a:t>
            </a:r>
          </a:p>
        </p:txBody>
      </p:sp>
      <p:sp>
        <p:nvSpPr>
          <p:cNvPr id="58" name="Freeform: Shape 57"/>
          <p:cNvSpPr/>
          <p:nvPr/>
        </p:nvSpPr>
        <p:spPr>
          <a:xfrm flipV="1">
            <a:off x="3670425" y="3877122"/>
            <a:ext cx="169178" cy="1327295"/>
          </a:xfrm>
          <a:custGeom>
            <a:avLst/>
            <a:gdLst>
              <a:gd name="connsiteX0" fmla="*/ 258417 w 258417"/>
              <a:gd name="connsiteY0" fmla="*/ 0 h 1600200"/>
              <a:gd name="connsiteX1" fmla="*/ 0 w 258417"/>
              <a:gd name="connsiteY1" fmla="*/ 0 h 1600200"/>
              <a:gd name="connsiteX2" fmla="*/ 0 w 258417"/>
              <a:gd name="connsiteY2" fmla="*/ 160020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8417" h="1600200">
                <a:moveTo>
                  <a:pt x="258417" y="0"/>
                </a:moveTo>
                <a:lnTo>
                  <a:pt x="0" y="0"/>
                </a:lnTo>
                <a:lnTo>
                  <a:pt x="0" y="1600200"/>
                </a:lnTo>
              </a:path>
            </a:pathLst>
          </a:custGeom>
          <a:noFill/>
          <a:ln w="12700">
            <a:solidFill>
              <a:schemeClr val="tx1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 sz="1588" dirty="0"/>
          </a:p>
        </p:txBody>
      </p:sp>
      <p:sp>
        <p:nvSpPr>
          <p:cNvPr id="59" name="TextBox 58"/>
          <p:cNvSpPr txBox="1"/>
          <p:nvPr/>
        </p:nvSpPr>
        <p:spPr>
          <a:xfrm>
            <a:off x="3901423" y="5110267"/>
            <a:ext cx="1125936" cy="2145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794" dirty="0"/>
              <a:t>SEATWALLS</a:t>
            </a:r>
          </a:p>
        </p:txBody>
      </p:sp>
      <p:sp>
        <p:nvSpPr>
          <p:cNvPr id="60" name="Freeform: Shape 59"/>
          <p:cNvSpPr/>
          <p:nvPr/>
        </p:nvSpPr>
        <p:spPr>
          <a:xfrm flipV="1">
            <a:off x="3483458" y="3228156"/>
            <a:ext cx="452236" cy="2224099"/>
          </a:xfrm>
          <a:custGeom>
            <a:avLst/>
            <a:gdLst>
              <a:gd name="connsiteX0" fmla="*/ 258417 w 258417"/>
              <a:gd name="connsiteY0" fmla="*/ 0 h 1600200"/>
              <a:gd name="connsiteX1" fmla="*/ 0 w 258417"/>
              <a:gd name="connsiteY1" fmla="*/ 0 h 1600200"/>
              <a:gd name="connsiteX2" fmla="*/ 0 w 258417"/>
              <a:gd name="connsiteY2" fmla="*/ 160020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8417" h="1600200">
                <a:moveTo>
                  <a:pt x="258417" y="0"/>
                </a:moveTo>
                <a:lnTo>
                  <a:pt x="0" y="0"/>
                </a:lnTo>
                <a:lnTo>
                  <a:pt x="0" y="1600200"/>
                </a:lnTo>
              </a:path>
            </a:pathLst>
          </a:custGeom>
          <a:noFill/>
          <a:ln w="12700">
            <a:solidFill>
              <a:schemeClr val="tx1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 sz="1588" dirty="0"/>
          </a:p>
        </p:txBody>
      </p:sp>
      <p:sp>
        <p:nvSpPr>
          <p:cNvPr id="61" name="TextBox 60"/>
          <p:cNvSpPr txBox="1"/>
          <p:nvPr/>
        </p:nvSpPr>
        <p:spPr>
          <a:xfrm>
            <a:off x="3883884" y="5358103"/>
            <a:ext cx="960150" cy="4589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794" dirty="0"/>
              <a:t>CONCERT AREA </a:t>
            </a:r>
          </a:p>
          <a:p>
            <a:r>
              <a:rPr lang="en-CA" sz="794" dirty="0"/>
              <a:t>SLOPING TOWARD THE STAGE 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5026368" y="623664"/>
            <a:ext cx="963762" cy="2145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794" dirty="0"/>
              <a:t>PLAZA ACCESS</a:t>
            </a:r>
          </a:p>
        </p:txBody>
      </p:sp>
      <p:sp>
        <p:nvSpPr>
          <p:cNvPr id="63" name="Freeform: Shape 62"/>
          <p:cNvSpPr/>
          <p:nvPr/>
        </p:nvSpPr>
        <p:spPr>
          <a:xfrm flipH="1">
            <a:off x="5725751" y="714089"/>
            <a:ext cx="280765" cy="1372751"/>
          </a:xfrm>
          <a:custGeom>
            <a:avLst/>
            <a:gdLst>
              <a:gd name="connsiteX0" fmla="*/ 258417 w 258417"/>
              <a:gd name="connsiteY0" fmla="*/ 0 h 1600200"/>
              <a:gd name="connsiteX1" fmla="*/ 0 w 258417"/>
              <a:gd name="connsiteY1" fmla="*/ 0 h 1600200"/>
              <a:gd name="connsiteX2" fmla="*/ 0 w 258417"/>
              <a:gd name="connsiteY2" fmla="*/ 160020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8417" h="1600200">
                <a:moveTo>
                  <a:pt x="258417" y="0"/>
                </a:moveTo>
                <a:lnTo>
                  <a:pt x="0" y="0"/>
                </a:lnTo>
                <a:lnTo>
                  <a:pt x="0" y="1600200"/>
                </a:lnTo>
              </a:path>
            </a:pathLst>
          </a:custGeom>
          <a:noFill/>
          <a:ln w="12700">
            <a:solidFill>
              <a:schemeClr val="tx1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 sz="1588" dirty="0"/>
          </a:p>
        </p:txBody>
      </p:sp>
      <p:sp>
        <p:nvSpPr>
          <p:cNvPr id="64" name="TextBox 63"/>
          <p:cNvSpPr txBox="1"/>
          <p:nvPr/>
        </p:nvSpPr>
        <p:spPr>
          <a:xfrm>
            <a:off x="1148186" y="681700"/>
            <a:ext cx="963762" cy="2145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794" dirty="0"/>
              <a:t>PLAZA ACCESS</a:t>
            </a:r>
          </a:p>
        </p:txBody>
      </p:sp>
      <p:sp>
        <p:nvSpPr>
          <p:cNvPr id="65" name="Freeform: Shape 64"/>
          <p:cNvSpPr/>
          <p:nvPr/>
        </p:nvSpPr>
        <p:spPr>
          <a:xfrm flipH="1">
            <a:off x="1860534" y="772125"/>
            <a:ext cx="708980" cy="1458873"/>
          </a:xfrm>
          <a:custGeom>
            <a:avLst/>
            <a:gdLst>
              <a:gd name="connsiteX0" fmla="*/ 258417 w 258417"/>
              <a:gd name="connsiteY0" fmla="*/ 0 h 1600200"/>
              <a:gd name="connsiteX1" fmla="*/ 0 w 258417"/>
              <a:gd name="connsiteY1" fmla="*/ 0 h 1600200"/>
              <a:gd name="connsiteX2" fmla="*/ 0 w 258417"/>
              <a:gd name="connsiteY2" fmla="*/ 160020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8417" h="1600200">
                <a:moveTo>
                  <a:pt x="258417" y="0"/>
                </a:moveTo>
                <a:lnTo>
                  <a:pt x="0" y="0"/>
                </a:lnTo>
                <a:lnTo>
                  <a:pt x="0" y="1600200"/>
                </a:lnTo>
              </a:path>
            </a:pathLst>
          </a:custGeom>
          <a:noFill/>
          <a:ln w="12700">
            <a:solidFill>
              <a:schemeClr val="tx1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 sz="1588" dirty="0"/>
          </a:p>
        </p:txBody>
      </p:sp>
      <p:sp>
        <p:nvSpPr>
          <p:cNvPr id="66" name="TextBox 65"/>
          <p:cNvSpPr txBox="1"/>
          <p:nvPr/>
        </p:nvSpPr>
        <p:spPr>
          <a:xfrm>
            <a:off x="714364" y="849591"/>
            <a:ext cx="1258443" cy="336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794" dirty="0"/>
              <a:t>RAISED PLANTER BUFFER WITH SEATWALLS</a:t>
            </a:r>
          </a:p>
        </p:txBody>
      </p:sp>
      <p:sp>
        <p:nvSpPr>
          <p:cNvPr id="67" name="Freeform: Shape 66"/>
          <p:cNvSpPr/>
          <p:nvPr/>
        </p:nvSpPr>
        <p:spPr>
          <a:xfrm flipH="1">
            <a:off x="1856518" y="926225"/>
            <a:ext cx="191094" cy="1246405"/>
          </a:xfrm>
          <a:custGeom>
            <a:avLst/>
            <a:gdLst>
              <a:gd name="connsiteX0" fmla="*/ 258417 w 258417"/>
              <a:gd name="connsiteY0" fmla="*/ 0 h 1600200"/>
              <a:gd name="connsiteX1" fmla="*/ 0 w 258417"/>
              <a:gd name="connsiteY1" fmla="*/ 0 h 1600200"/>
              <a:gd name="connsiteX2" fmla="*/ 0 w 258417"/>
              <a:gd name="connsiteY2" fmla="*/ 160020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8417" h="1600200">
                <a:moveTo>
                  <a:pt x="258417" y="0"/>
                </a:moveTo>
                <a:lnTo>
                  <a:pt x="0" y="0"/>
                </a:lnTo>
                <a:lnTo>
                  <a:pt x="0" y="1600200"/>
                </a:lnTo>
              </a:path>
            </a:pathLst>
          </a:custGeom>
          <a:noFill/>
          <a:ln w="12700">
            <a:solidFill>
              <a:schemeClr val="tx1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 sz="1588" dirty="0"/>
          </a:p>
        </p:txBody>
      </p:sp>
      <p:sp>
        <p:nvSpPr>
          <p:cNvPr id="68" name="Freeform: Shape 67"/>
          <p:cNvSpPr/>
          <p:nvPr/>
        </p:nvSpPr>
        <p:spPr>
          <a:xfrm flipH="1" flipV="1">
            <a:off x="3217167" y="4085244"/>
            <a:ext cx="162631" cy="1552604"/>
          </a:xfrm>
          <a:custGeom>
            <a:avLst/>
            <a:gdLst>
              <a:gd name="connsiteX0" fmla="*/ 258417 w 258417"/>
              <a:gd name="connsiteY0" fmla="*/ 0 h 1600200"/>
              <a:gd name="connsiteX1" fmla="*/ 0 w 258417"/>
              <a:gd name="connsiteY1" fmla="*/ 0 h 1600200"/>
              <a:gd name="connsiteX2" fmla="*/ 0 w 258417"/>
              <a:gd name="connsiteY2" fmla="*/ 160020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8417" h="1600200">
                <a:moveTo>
                  <a:pt x="258417" y="0"/>
                </a:moveTo>
                <a:lnTo>
                  <a:pt x="0" y="0"/>
                </a:lnTo>
                <a:lnTo>
                  <a:pt x="0" y="1600200"/>
                </a:lnTo>
              </a:path>
            </a:pathLst>
          </a:custGeom>
          <a:noFill/>
          <a:ln w="12700">
            <a:solidFill>
              <a:schemeClr val="tx1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 sz="1588" dirty="0"/>
          </a:p>
        </p:txBody>
      </p:sp>
      <p:sp>
        <p:nvSpPr>
          <p:cNvPr id="69" name="TextBox 68"/>
          <p:cNvSpPr txBox="1"/>
          <p:nvPr/>
        </p:nvSpPr>
        <p:spPr>
          <a:xfrm>
            <a:off x="2406946" y="5539794"/>
            <a:ext cx="1125936" cy="2145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794" dirty="0"/>
              <a:t>RETAINING WALL</a:t>
            </a:r>
          </a:p>
        </p:txBody>
      </p:sp>
      <p:sp>
        <p:nvSpPr>
          <p:cNvPr id="70" name="Freeform: Shape 69"/>
          <p:cNvSpPr/>
          <p:nvPr/>
        </p:nvSpPr>
        <p:spPr>
          <a:xfrm flipH="1" flipV="1">
            <a:off x="3038479" y="4227915"/>
            <a:ext cx="178690" cy="1018022"/>
          </a:xfrm>
          <a:custGeom>
            <a:avLst/>
            <a:gdLst>
              <a:gd name="connsiteX0" fmla="*/ 258417 w 258417"/>
              <a:gd name="connsiteY0" fmla="*/ 0 h 1600200"/>
              <a:gd name="connsiteX1" fmla="*/ 0 w 258417"/>
              <a:gd name="connsiteY1" fmla="*/ 0 h 1600200"/>
              <a:gd name="connsiteX2" fmla="*/ 0 w 258417"/>
              <a:gd name="connsiteY2" fmla="*/ 160020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8417" h="1600200">
                <a:moveTo>
                  <a:pt x="258417" y="0"/>
                </a:moveTo>
                <a:lnTo>
                  <a:pt x="0" y="0"/>
                </a:lnTo>
                <a:lnTo>
                  <a:pt x="0" y="1600200"/>
                </a:lnTo>
              </a:path>
            </a:pathLst>
          </a:custGeom>
          <a:noFill/>
          <a:ln w="12700">
            <a:solidFill>
              <a:schemeClr val="tx1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 sz="1588" dirty="0"/>
          </a:p>
        </p:txBody>
      </p:sp>
      <p:sp>
        <p:nvSpPr>
          <p:cNvPr id="71" name="TextBox 70"/>
          <p:cNvSpPr txBox="1"/>
          <p:nvPr/>
        </p:nvSpPr>
        <p:spPr>
          <a:xfrm>
            <a:off x="2411432" y="5148044"/>
            <a:ext cx="1125936" cy="336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794" dirty="0"/>
              <a:t>PEDESTRIAN PROMENADE</a:t>
            </a:r>
          </a:p>
        </p:txBody>
      </p:sp>
      <p:sp>
        <p:nvSpPr>
          <p:cNvPr id="72" name="Freeform: Shape 71"/>
          <p:cNvSpPr/>
          <p:nvPr/>
        </p:nvSpPr>
        <p:spPr>
          <a:xfrm flipH="1" flipV="1">
            <a:off x="1814176" y="3228156"/>
            <a:ext cx="507059" cy="2315992"/>
          </a:xfrm>
          <a:custGeom>
            <a:avLst/>
            <a:gdLst>
              <a:gd name="connsiteX0" fmla="*/ 258417 w 258417"/>
              <a:gd name="connsiteY0" fmla="*/ 0 h 1600200"/>
              <a:gd name="connsiteX1" fmla="*/ 0 w 258417"/>
              <a:gd name="connsiteY1" fmla="*/ 0 h 1600200"/>
              <a:gd name="connsiteX2" fmla="*/ 0 w 258417"/>
              <a:gd name="connsiteY2" fmla="*/ 160020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8417" h="1600200">
                <a:moveTo>
                  <a:pt x="258417" y="0"/>
                </a:moveTo>
                <a:lnTo>
                  <a:pt x="0" y="0"/>
                </a:lnTo>
                <a:lnTo>
                  <a:pt x="0" y="1600200"/>
                </a:lnTo>
              </a:path>
            </a:pathLst>
          </a:custGeom>
          <a:noFill/>
          <a:ln w="12700">
            <a:solidFill>
              <a:schemeClr val="tx1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 sz="1588" dirty="0"/>
          </a:p>
        </p:txBody>
      </p:sp>
      <p:sp>
        <p:nvSpPr>
          <p:cNvPr id="73" name="TextBox 72"/>
          <p:cNvSpPr txBox="1"/>
          <p:nvPr/>
        </p:nvSpPr>
        <p:spPr>
          <a:xfrm>
            <a:off x="837370" y="5457468"/>
            <a:ext cx="1125936" cy="336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794" dirty="0"/>
              <a:t>EXISTING STAGE AND FACILITIES BUILDING</a:t>
            </a:r>
          </a:p>
        </p:txBody>
      </p:sp>
      <p:sp>
        <p:nvSpPr>
          <p:cNvPr id="74" name="Freeform: Shape 73"/>
          <p:cNvSpPr/>
          <p:nvPr/>
        </p:nvSpPr>
        <p:spPr>
          <a:xfrm flipV="1">
            <a:off x="671000" y="3832130"/>
            <a:ext cx="227572" cy="1484284"/>
          </a:xfrm>
          <a:custGeom>
            <a:avLst/>
            <a:gdLst>
              <a:gd name="connsiteX0" fmla="*/ 258417 w 258417"/>
              <a:gd name="connsiteY0" fmla="*/ 0 h 1600200"/>
              <a:gd name="connsiteX1" fmla="*/ 0 w 258417"/>
              <a:gd name="connsiteY1" fmla="*/ 0 h 1600200"/>
              <a:gd name="connsiteX2" fmla="*/ 0 w 258417"/>
              <a:gd name="connsiteY2" fmla="*/ 160020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8417" h="1600200">
                <a:moveTo>
                  <a:pt x="258417" y="0"/>
                </a:moveTo>
                <a:lnTo>
                  <a:pt x="0" y="0"/>
                </a:lnTo>
                <a:lnTo>
                  <a:pt x="0" y="1600200"/>
                </a:lnTo>
              </a:path>
            </a:pathLst>
          </a:custGeom>
          <a:noFill/>
          <a:ln w="12700">
            <a:solidFill>
              <a:schemeClr val="tx1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 sz="1588" dirty="0"/>
          </a:p>
        </p:txBody>
      </p:sp>
      <p:sp>
        <p:nvSpPr>
          <p:cNvPr id="75" name="TextBox 74"/>
          <p:cNvSpPr txBox="1"/>
          <p:nvPr/>
        </p:nvSpPr>
        <p:spPr>
          <a:xfrm>
            <a:off x="862318" y="5241741"/>
            <a:ext cx="963762" cy="2145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794" dirty="0"/>
              <a:t>RAMP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2647474" y="949056"/>
            <a:ext cx="1258443" cy="336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794" dirty="0"/>
              <a:t>RAISED PLANTER BUFFER WITH SEATWALLS</a:t>
            </a:r>
          </a:p>
        </p:txBody>
      </p:sp>
      <p:sp>
        <p:nvSpPr>
          <p:cNvPr id="77" name="Freeform: Shape 76"/>
          <p:cNvSpPr/>
          <p:nvPr/>
        </p:nvSpPr>
        <p:spPr>
          <a:xfrm flipH="1">
            <a:off x="3789627" y="1025690"/>
            <a:ext cx="209091" cy="1223243"/>
          </a:xfrm>
          <a:custGeom>
            <a:avLst/>
            <a:gdLst>
              <a:gd name="connsiteX0" fmla="*/ 258417 w 258417"/>
              <a:gd name="connsiteY0" fmla="*/ 0 h 1600200"/>
              <a:gd name="connsiteX1" fmla="*/ 0 w 258417"/>
              <a:gd name="connsiteY1" fmla="*/ 0 h 1600200"/>
              <a:gd name="connsiteX2" fmla="*/ 0 w 258417"/>
              <a:gd name="connsiteY2" fmla="*/ 160020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8417" h="1600200">
                <a:moveTo>
                  <a:pt x="258417" y="0"/>
                </a:moveTo>
                <a:lnTo>
                  <a:pt x="0" y="0"/>
                </a:lnTo>
                <a:lnTo>
                  <a:pt x="0" y="1600200"/>
                </a:lnTo>
              </a:path>
            </a:pathLst>
          </a:custGeom>
          <a:noFill/>
          <a:ln w="12700">
            <a:solidFill>
              <a:schemeClr val="tx1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 sz="1588" dirty="0"/>
          </a:p>
        </p:txBody>
      </p:sp>
      <p:pic>
        <p:nvPicPr>
          <p:cNvPr id="78" name="Picture 77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723" y="1335827"/>
            <a:ext cx="289758" cy="295696"/>
          </a:xfrm>
          <a:prstGeom prst="rect">
            <a:avLst/>
          </a:prstGeom>
        </p:spPr>
      </p:pic>
      <p:sp>
        <p:nvSpPr>
          <p:cNvPr id="79" name="TextBox 78"/>
          <p:cNvSpPr txBox="1"/>
          <p:nvPr/>
        </p:nvSpPr>
        <p:spPr>
          <a:xfrm>
            <a:off x="524817" y="1399756"/>
            <a:ext cx="1751040" cy="2145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794" b="1" dirty="0"/>
              <a:t>DETROIT RIVER</a:t>
            </a:r>
          </a:p>
        </p:txBody>
      </p:sp>
      <p:sp>
        <p:nvSpPr>
          <p:cNvPr id="81" name="TextBox 80"/>
          <p:cNvSpPr txBox="1"/>
          <p:nvPr/>
        </p:nvSpPr>
        <p:spPr>
          <a:xfrm>
            <a:off x="2689261" y="723964"/>
            <a:ext cx="1605451" cy="2145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794" dirty="0"/>
              <a:t>WATER FEATURE (WATER JETS)</a:t>
            </a:r>
          </a:p>
        </p:txBody>
      </p:sp>
      <p:sp>
        <p:nvSpPr>
          <p:cNvPr id="82" name="Freeform: Shape 81"/>
          <p:cNvSpPr/>
          <p:nvPr/>
        </p:nvSpPr>
        <p:spPr>
          <a:xfrm flipH="1">
            <a:off x="4073524" y="813329"/>
            <a:ext cx="678065" cy="2405523"/>
          </a:xfrm>
          <a:custGeom>
            <a:avLst/>
            <a:gdLst>
              <a:gd name="connsiteX0" fmla="*/ 258417 w 258417"/>
              <a:gd name="connsiteY0" fmla="*/ 0 h 1600200"/>
              <a:gd name="connsiteX1" fmla="*/ 0 w 258417"/>
              <a:gd name="connsiteY1" fmla="*/ 0 h 1600200"/>
              <a:gd name="connsiteX2" fmla="*/ 0 w 258417"/>
              <a:gd name="connsiteY2" fmla="*/ 160020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8417" h="1600200">
                <a:moveTo>
                  <a:pt x="258417" y="0"/>
                </a:moveTo>
                <a:lnTo>
                  <a:pt x="0" y="0"/>
                </a:lnTo>
                <a:lnTo>
                  <a:pt x="0" y="1600200"/>
                </a:lnTo>
              </a:path>
            </a:pathLst>
          </a:custGeom>
          <a:noFill/>
          <a:ln w="12700">
            <a:solidFill>
              <a:schemeClr val="tx1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 sz="1588" dirty="0"/>
          </a:p>
        </p:txBody>
      </p:sp>
    </p:spTree>
    <p:extLst>
      <p:ext uri="{BB962C8B-B14F-4D97-AF65-F5344CB8AC3E}">
        <p14:creationId xmlns="" xmlns:p14="http://schemas.microsoft.com/office/powerpoint/2010/main" val="23199348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995792" y="6198698"/>
            <a:ext cx="59568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dirty="0"/>
              <a:t>Area 1 - Flexible Open Space Area: Concept &amp; Examples</a:t>
            </a:r>
          </a:p>
        </p:txBody>
      </p:sp>
      <p:pic>
        <p:nvPicPr>
          <p:cNvPr id="33" name="Picture 3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1662" t="33086" b="-1"/>
          <a:stretch/>
        </p:blipFill>
        <p:spPr bwMode="auto">
          <a:xfrm>
            <a:off x="468509" y="703404"/>
            <a:ext cx="4160449" cy="1818199"/>
          </a:xfrm>
          <a:prstGeom prst="rect">
            <a:avLst/>
          </a:prstGeom>
          <a:solidFill>
            <a:schemeClr val="accent3">
              <a:alpha val="78000"/>
            </a:schemeClr>
          </a:solidFill>
          <a:ln w="9525">
            <a:solidFill>
              <a:schemeClr val="tx1"/>
            </a:solidFill>
            <a:prstDash val="solid"/>
            <a:miter lim="800000"/>
            <a:tailEnd type="arrow" w="lg" len="sm"/>
          </a:ln>
          <a:extLst/>
        </p:spPr>
      </p:pic>
      <p:sp>
        <p:nvSpPr>
          <p:cNvPr id="35" name="TextBox 8"/>
          <p:cNvSpPr txBox="1"/>
          <p:nvPr/>
        </p:nvSpPr>
        <p:spPr>
          <a:xfrm>
            <a:off x="4789369" y="1000036"/>
            <a:ext cx="4250936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1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077" algn="l" defTabSz="9141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155" algn="l" defTabSz="9141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232" algn="l" defTabSz="9141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310" algn="l" defTabSz="9141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388" algn="l" defTabSz="9141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465" algn="l" defTabSz="9141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543" algn="l" defTabSz="9141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620" algn="l" defTabSz="9141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51287" indent="-151287">
              <a:buFont typeface="Arial" panose="020B0604020202020204" pitchFamily="34" charset="0"/>
              <a:buChar char="•"/>
            </a:pPr>
            <a:r>
              <a:rPr lang="en-CA" sz="1100" dirty="0"/>
              <a:t>Large, flat open space.</a:t>
            </a:r>
          </a:p>
          <a:p>
            <a:pPr marL="151287" indent="-151287">
              <a:buFont typeface="Arial" panose="020B0604020202020204" pitchFamily="34" charset="0"/>
              <a:buChar char="•"/>
            </a:pPr>
            <a:r>
              <a:rPr lang="en-CA" sz="1100" dirty="0"/>
              <a:t>Pavement banding (with grass or different pavement colours/materials)</a:t>
            </a:r>
          </a:p>
          <a:p>
            <a:pPr marL="151287" indent="-151287">
              <a:buFont typeface="Arial" panose="020B0604020202020204" pitchFamily="34" charset="0"/>
              <a:buChar char="•"/>
            </a:pPr>
            <a:r>
              <a:rPr lang="en-CA" sz="1100" dirty="0"/>
              <a:t>Building for washroom, storage and concessions.</a:t>
            </a:r>
          </a:p>
          <a:p>
            <a:pPr marL="151287" indent="-151287">
              <a:buFont typeface="Arial" panose="020B0604020202020204" pitchFamily="34" charset="0"/>
              <a:buChar char="•"/>
            </a:pPr>
            <a:r>
              <a:rPr lang="en-CA" sz="1100" dirty="0"/>
              <a:t>Flat area for portable toilets required for large events.</a:t>
            </a:r>
          </a:p>
          <a:p>
            <a:pPr marL="151287" indent="-151287">
              <a:buFont typeface="Arial" panose="020B0604020202020204" pitchFamily="34" charset="0"/>
              <a:buChar char="•"/>
            </a:pPr>
            <a:r>
              <a:rPr lang="en-CA" sz="1100" dirty="0"/>
              <a:t>Entry canopy or structure to welcome into the site.</a:t>
            </a:r>
          </a:p>
          <a:p>
            <a:pPr marL="151287" indent="-151287">
              <a:buFont typeface="Arial" panose="020B0604020202020204" pitchFamily="34" charset="0"/>
              <a:buChar char="•"/>
            </a:pPr>
            <a:r>
              <a:rPr lang="en-CA" sz="1100" dirty="0"/>
              <a:t>Berms and shade trees along the sides to separate Riverwalk and obscure views into the site.</a:t>
            </a:r>
          </a:p>
          <a:p>
            <a:endParaRPr lang="en-CA" sz="1100" dirty="0"/>
          </a:p>
        </p:txBody>
      </p:sp>
      <p:pic>
        <p:nvPicPr>
          <p:cNvPr id="36" name="Picture 3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7767" t="20046" r="22189" b="14123"/>
          <a:stretch/>
        </p:blipFill>
        <p:spPr bwMode="auto">
          <a:xfrm>
            <a:off x="-3872068" y="362638"/>
            <a:ext cx="3473995" cy="2077543"/>
          </a:xfrm>
          <a:prstGeom prst="rect">
            <a:avLst/>
          </a:prstGeom>
          <a:solidFill>
            <a:schemeClr val="accent3">
              <a:alpha val="78000"/>
            </a:schemeClr>
          </a:solidFill>
          <a:ln w="9525">
            <a:solidFill>
              <a:schemeClr val="tx1"/>
            </a:solidFill>
            <a:prstDash val="solid"/>
            <a:miter lim="800000"/>
            <a:tailEnd type="arrow" w="lg" len="sm"/>
          </a:ln>
          <a:extLst/>
        </p:spPr>
      </p:pic>
      <p:pic>
        <p:nvPicPr>
          <p:cNvPr id="37" name="Picture 36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0965"/>
          <a:stretch/>
        </p:blipFill>
        <p:spPr bwMode="auto">
          <a:xfrm>
            <a:off x="-3687593" y="2612919"/>
            <a:ext cx="3056149" cy="1612971"/>
          </a:xfrm>
          <a:prstGeom prst="rect">
            <a:avLst/>
          </a:prstGeom>
          <a:solidFill>
            <a:schemeClr val="accent3">
              <a:alpha val="78000"/>
            </a:schemeClr>
          </a:solidFill>
          <a:ln w="9525">
            <a:solidFill>
              <a:schemeClr val="tx1"/>
            </a:solidFill>
            <a:prstDash val="solid"/>
            <a:miter lim="800000"/>
            <a:tailEnd type="arrow" w="lg" len="sm"/>
          </a:ln>
          <a:extLst/>
        </p:spPr>
      </p:pic>
      <p:sp>
        <p:nvSpPr>
          <p:cNvPr id="38" name="TextBox 9"/>
          <p:cNvSpPr txBox="1"/>
          <p:nvPr/>
        </p:nvSpPr>
        <p:spPr>
          <a:xfrm>
            <a:off x="-3510138" y="4350607"/>
            <a:ext cx="3912732" cy="228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1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077" algn="l" defTabSz="9141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155" algn="l" defTabSz="9141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232" algn="l" defTabSz="9141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310" algn="l" defTabSz="9141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388" algn="l" defTabSz="9141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465" algn="l" defTabSz="9141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543" algn="l" defTabSz="9141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620" algn="l" defTabSz="9141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82" dirty="0"/>
              <a:t>SITE ENTRANCE WITH SIGNAGE AND FLEXIBLE GATE OPTIONS</a:t>
            </a:r>
          </a:p>
        </p:txBody>
      </p:sp>
      <p:sp>
        <p:nvSpPr>
          <p:cNvPr id="39" name="TextBox 10"/>
          <p:cNvSpPr txBox="1"/>
          <p:nvPr/>
        </p:nvSpPr>
        <p:spPr>
          <a:xfrm>
            <a:off x="402594" y="2521603"/>
            <a:ext cx="508380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1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077" algn="l" defTabSz="9141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155" algn="l" defTabSz="9141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232" algn="l" defTabSz="9141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310" algn="l" defTabSz="9141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388" algn="l" defTabSz="9141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465" algn="l" defTabSz="9141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543" algn="l" defTabSz="9141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620" algn="l" defTabSz="9141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50" dirty="0"/>
              <a:t>SEATWALLS AND PLANTERS TO SEPARATE PLAZA SPACE FROM THE RIVERWALK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708191" y="2963747"/>
            <a:ext cx="7947264" cy="3049000"/>
            <a:chOff x="1762173" y="3557433"/>
            <a:chExt cx="7894942" cy="3028926"/>
          </a:xfrm>
        </p:grpSpPr>
        <p:pic>
          <p:nvPicPr>
            <p:cNvPr id="40" name="Picture 39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5400" t="38290" r="17874"/>
            <a:stretch/>
          </p:blipFill>
          <p:spPr bwMode="auto">
            <a:xfrm>
              <a:off x="4608223" y="3952689"/>
              <a:ext cx="3151770" cy="1673307"/>
            </a:xfrm>
            <a:prstGeom prst="rect">
              <a:avLst/>
            </a:prstGeom>
            <a:solidFill>
              <a:schemeClr val="accent3">
                <a:alpha val="78000"/>
              </a:schemeClr>
            </a:solidFill>
            <a:ln w="9525">
              <a:solidFill>
                <a:schemeClr val="tx1"/>
              </a:solidFill>
              <a:prstDash val="solid"/>
              <a:miter lim="800000"/>
              <a:tailEnd type="arrow" w="lg" len="sm"/>
            </a:ln>
            <a:extLst/>
          </p:spPr>
        </p:pic>
        <p:sp>
          <p:nvSpPr>
            <p:cNvPr id="41" name="TextBox 12"/>
            <p:cNvSpPr txBox="1"/>
            <p:nvPr/>
          </p:nvSpPr>
          <p:spPr>
            <a:xfrm>
              <a:off x="4507764" y="3688006"/>
              <a:ext cx="4741535" cy="2522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1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077" algn="l" defTabSz="9141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155" algn="l" defTabSz="9141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232" algn="l" defTabSz="9141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310" algn="l" defTabSz="9141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388" algn="l" defTabSz="9141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465" algn="l" defTabSz="9141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99543" algn="l" defTabSz="9141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6620" algn="l" defTabSz="9141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050" dirty="0"/>
                <a:t>PAVEMENT BANDING, DIFFERENT COLOURS/TEXTURES AND TURF INSETS/BANDING</a:t>
              </a:r>
            </a:p>
          </p:txBody>
        </p:sp>
        <p:pic>
          <p:nvPicPr>
            <p:cNvPr id="42" name="Picture 41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="" xmlns:a14="http://schemas.microsoft.com/office/drawing/2010/main">
                    <a14:imgLayer r:embed="rId7">
                      <a14:imgEffect>
                        <a14:sharpenSoften amount="23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t="22123" r="43365"/>
            <a:stretch/>
          </p:blipFill>
          <p:spPr bwMode="auto">
            <a:xfrm>
              <a:off x="7546020" y="4124172"/>
              <a:ext cx="2111095" cy="2054188"/>
            </a:xfrm>
            <a:prstGeom prst="rect">
              <a:avLst/>
            </a:prstGeom>
            <a:solidFill>
              <a:schemeClr val="accent3">
                <a:alpha val="78000"/>
              </a:schemeClr>
            </a:solidFill>
            <a:ln w="9525">
              <a:solidFill>
                <a:schemeClr val="tx1"/>
              </a:solidFill>
              <a:prstDash val="solid"/>
              <a:miter lim="800000"/>
              <a:tailEnd type="arrow" w="lg" len="sm"/>
            </a:ln>
            <a:extLst/>
          </p:spPr>
        </p:pic>
        <p:pic>
          <p:nvPicPr>
            <p:cNvPr id="43" name="Picture 42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50000" t="36772" r="3511"/>
            <a:stretch/>
          </p:blipFill>
          <p:spPr bwMode="auto">
            <a:xfrm>
              <a:off x="2919552" y="4731285"/>
              <a:ext cx="2406994" cy="1855074"/>
            </a:xfrm>
            <a:prstGeom prst="rect">
              <a:avLst/>
            </a:prstGeom>
            <a:noFill/>
            <a:ln w="15875">
              <a:solidFill>
                <a:schemeClr val="tx1"/>
              </a:solidFill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44" name="Picture 43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2173" y="3557433"/>
              <a:ext cx="2754303" cy="1085440"/>
            </a:xfrm>
            <a:prstGeom prst="rect">
              <a:avLst/>
            </a:prstGeom>
            <a:solidFill>
              <a:schemeClr val="accent3">
                <a:alpha val="78000"/>
              </a:schemeClr>
            </a:solidFill>
            <a:ln w="9525">
              <a:solidFill>
                <a:schemeClr val="tx1"/>
              </a:solidFill>
              <a:prstDash val="solid"/>
              <a:miter lim="800000"/>
              <a:tailEnd type="arrow" w="lg" len="sm"/>
            </a:ln>
            <a:extLst/>
          </p:spPr>
        </p:pic>
      </p:grpSp>
    </p:spTree>
    <p:extLst>
      <p:ext uri="{BB962C8B-B14F-4D97-AF65-F5344CB8AC3E}">
        <p14:creationId xmlns="" xmlns:p14="http://schemas.microsoft.com/office/powerpoint/2010/main" val="23630827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995792" y="6198698"/>
            <a:ext cx="59568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dirty="0"/>
              <a:t>Area 1 - Flexible Open Space Area: Concept &amp; Examples</a:t>
            </a:r>
          </a:p>
        </p:txBody>
      </p:sp>
      <p:pic>
        <p:nvPicPr>
          <p:cNvPr id="36" name="Picture 35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7767" t="20046" r="22189" b="14123"/>
          <a:stretch/>
        </p:blipFill>
        <p:spPr bwMode="auto">
          <a:xfrm>
            <a:off x="-3872068" y="362638"/>
            <a:ext cx="3473995" cy="2077543"/>
          </a:xfrm>
          <a:prstGeom prst="rect">
            <a:avLst/>
          </a:prstGeom>
          <a:solidFill>
            <a:schemeClr val="accent3">
              <a:alpha val="78000"/>
            </a:schemeClr>
          </a:solidFill>
          <a:ln w="9525">
            <a:solidFill>
              <a:schemeClr val="tx1"/>
            </a:solidFill>
            <a:prstDash val="solid"/>
            <a:miter lim="800000"/>
            <a:tailEnd type="arrow" w="lg" len="sm"/>
          </a:ln>
          <a:extLst/>
        </p:spPr>
      </p:pic>
      <p:pic>
        <p:nvPicPr>
          <p:cNvPr id="37" name="Picture 36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0965"/>
          <a:stretch/>
        </p:blipFill>
        <p:spPr bwMode="auto">
          <a:xfrm>
            <a:off x="-3687593" y="2612919"/>
            <a:ext cx="3056149" cy="1612971"/>
          </a:xfrm>
          <a:prstGeom prst="rect">
            <a:avLst/>
          </a:prstGeom>
          <a:solidFill>
            <a:schemeClr val="accent3">
              <a:alpha val="78000"/>
            </a:schemeClr>
          </a:solidFill>
          <a:ln w="9525">
            <a:solidFill>
              <a:schemeClr val="tx1"/>
            </a:solidFill>
            <a:prstDash val="solid"/>
            <a:miter lim="800000"/>
            <a:tailEnd type="arrow" w="lg" len="sm"/>
          </a:ln>
          <a:extLst/>
        </p:spPr>
      </p:pic>
      <p:sp>
        <p:nvSpPr>
          <p:cNvPr id="38" name="TextBox 9"/>
          <p:cNvSpPr txBox="1"/>
          <p:nvPr/>
        </p:nvSpPr>
        <p:spPr>
          <a:xfrm>
            <a:off x="-3510138" y="4350607"/>
            <a:ext cx="3912732" cy="228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1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077" algn="l" defTabSz="9141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155" algn="l" defTabSz="9141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232" algn="l" defTabSz="9141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310" algn="l" defTabSz="9141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388" algn="l" defTabSz="9141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465" algn="l" defTabSz="9141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543" algn="l" defTabSz="9141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620" algn="l" defTabSz="9141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82" dirty="0"/>
              <a:t>SITE ENTRANCE WITH SIGNAGE AND FLEXIBLE GATE OPTIONS</a:t>
            </a:r>
          </a:p>
        </p:txBody>
      </p:sp>
      <p:pic>
        <p:nvPicPr>
          <p:cNvPr id="15" name="Picture 1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1662" t="33086" b="-1"/>
          <a:stretch/>
        </p:blipFill>
        <p:spPr bwMode="auto">
          <a:xfrm>
            <a:off x="280730" y="1477158"/>
            <a:ext cx="8563148" cy="3742266"/>
          </a:xfrm>
          <a:prstGeom prst="rect">
            <a:avLst/>
          </a:prstGeom>
          <a:solidFill>
            <a:schemeClr val="accent3">
              <a:alpha val="78000"/>
            </a:schemeClr>
          </a:solidFill>
          <a:ln w="63500">
            <a:solidFill>
              <a:schemeClr val="tx1"/>
            </a:solidFill>
            <a:prstDash val="solid"/>
            <a:miter lim="800000"/>
            <a:tailEnd type="arrow" w="lg" len="sm"/>
          </a:ln>
          <a:effectLst>
            <a:outerShdw blurRad="50800" dist="50800" dir="5400000" sx="144000" sy="144000" algn="ctr" rotWithShape="0">
              <a:schemeClr val="bg1">
                <a:alpha val="70000"/>
              </a:schemeClr>
            </a:outerShdw>
          </a:effectLst>
          <a:extLst/>
        </p:spPr>
      </p:pic>
    </p:spTree>
    <p:extLst>
      <p:ext uri="{BB962C8B-B14F-4D97-AF65-F5344CB8AC3E}">
        <p14:creationId xmlns="" xmlns:p14="http://schemas.microsoft.com/office/powerpoint/2010/main" val="7776498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995792" y="6198698"/>
            <a:ext cx="59568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dirty="0"/>
              <a:t>Area 1 - Flexible Open Space Area: Concept &amp; Examples</a:t>
            </a:r>
          </a:p>
        </p:txBody>
      </p:sp>
      <p:pic>
        <p:nvPicPr>
          <p:cNvPr id="36" name="Picture 35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7767" t="20046" r="22189" b="14123"/>
          <a:stretch/>
        </p:blipFill>
        <p:spPr bwMode="auto">
          <a:xfrm>
            <a:off x="-3872068" y="362638"/>
            <a:ext cx="3473995" cy="2077543"/>
          </a:xfrm>
          <a:prstGeom prst="rect">
            <a:avLst/>
          </a:prstGeom>
          <a:solidFill>
            <a:schemeClr val="accent3">
              <a:alpha val="78000"/>
            </a:schemeClr>
          </a:solidFill>
          <a:ln w="9525">
            <a:solidFill>
              <a:schemeClr val="tx1"/>
            </a:solidFill>
            <a:prstDash val="solid"/>
            <a:miter lim="800000"/>
            <a:tailEnd type="arrow" w="lg" len="sm"/>
          </a:ln>
          <a:extLst/>
        </p:spPr>
      </p:pic>
      <p:pic>
        <p:nvPicPr>
          <p:cNvPr id="37" name="Picture 36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0965"/>
          <a:stretch/>
        </p:blipFill>
        <p:spPr bwMode="auto">
          <a:xfrm>
            <a:off x="-3687593" y="2612919"/>
            <a:ext cx="3056149" cy="1612971"/>
          </a:xfrm>
          <a:prstGeom prst="rect">
            <a:avLst/>
          </a:prstGeom>
          <a:solidFill>
            <a:schemeClr val="accent3">
              <a:alpha val="78000"/>
            </a:schemeClr>
          </a:solidFill>
          <a:ln w="9525">
            <a:solidFill>
              <a:schemeClr val="tx1"/>
            </a:solidFill>
            <a:prstDash val="solid"/>
            <a:miter lim="800000"/>
            <a:tailEnd type="arrow" w="lg" len="sm"/>
          </a:ln>
          <a:extLst/>
        </p:spPr>
      </p:pic>
      <p:sp>
        <p:nvSpPr>
          <p:cNvPr id="38" name="TextBox 9"/>
          <p:cNvSpPr txBox="1"/>
          <p:nvPr/>
        </p:nvSpPr>
        <p:spPr>
          <a:xfrm>
            <a:off x="-3510138" y="4350607"/>
            <a:ext cx="3912732" cy="228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1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077" algn="l" defTabSz="9141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155" algn="l" defTabSz="9141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232" algn="l" defTabSz="9141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310" algn="l" defTabSz="9141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388" algn="l" defTabSz="9141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465" algn="l" defTabSz="9141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543" algn="l" defTabSz="9141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620" algn="l" defTabSz="9141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82" dirty="0"/>
              <a:t>SITE ENTRANCE WITH SIGNAGE AND FLEXIBLE GATE OPTIONS</a:t>
            </a:r>
          </a:p>
        </p:txBody>
      </p:sp>
      <p:pic>
        <p:nvPicPr>
          <p:cNvPr id="15" name="Picture 1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68" y="1664798"/>
            <a:ext cx="8611379" cy="3393649"/>
          </a:xfrm>
          <a:prstGeom prst="rect">
            <a:avLst/>
          </a:prstGeom>
          <a:solidFill>
            <a:schemeClr val="accent3">
              <a:alpha val="78000"/>
            </a:schemeClr>
          </a:solidFill>
          <a:ln w="63500">
            <a:solidFill>
              <a:schemeClr val="tx1"/>
            </a:solidFill>
            <a:prstDash val="solid"/>
            <a:miter lim="800000"/>
            <a:tailEnd type="arrow" w="lg" len="sm"/>
          </a:ln>
          <a:effectLst>
            <a:outerShdw blurRad="50800" dist="50800" dir="5400000" sx="166000" sy="166000" algn="ctr" rotWithShape="0">
              <a:schemeClr val="bg1">
                <a:alpha val="70000"/>
              </a:schemeClr>
            </a:outerShdw>
          </a:effectLst>
          <a:extLst/>
        </p:spPr>
      </p:pic>
    </p:spTree>
    <p:extLst>
      <p:ext uri="{BB962C8B-B14F-4D97-AF65-F5344CB8AC3E}">
        <p14:creationId xmlns="" xmlns:p14="http://schemas.microsoft.com/office/powerpoint/2010/main" val="1586433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995792" y="6198698"/>
            <a:ext cx="59568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dirty="0"/>
              <a:t>Area 1 - Flexible Open Space Area: Concept &amp; Examples</a:t>
            </a:r>
          </a:p>
        </p:txBody>
      </p:sp>
      <p:pic>
        <p:nvPicPr>
          <p:cNvPr id="36" name="Picture 35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7767" t="20046" r="22189" b="14123"/>
          <a:stretch/>
        </p:blipFill>
        <p:spPr bwMode="auto">
          <a:xfrm>
            <a:off x="-3872068" y="362638"/>
            <a:ext cx="3473995" cy="2077543"/>
          </a:xfrm>
          <a:prstGeom prst="rect">
            <a:avLst/>
          </a:prstGeom>
          <a:solidFill>
            <a:schemeClr val="accent3">
              <a:alpha val="78000"/>
            </a:schemeClr>
          </a:solidFill>
          <a:ln w="9525">
            <a:solidFill>
              <a:schemeClr val="tx1"/>
            </a:solidFill>
            <a:prstDash val="solid"/>
            <a:miter lim="800000"/>
            <a:tailEnd type="arrow" w="lg" len="sm"/>
          </a:ln>
          <a:extLst/>
        </p:spPr>
      </p:pic>
      <p:pic>
        <p:nvPicPr>
          <p:cNvPr id="37" name="Picture 36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0965"/>
          <a:stretch/>
        </p:blipFill>
        <p:spPr bwMode="auto">
          <a:xfrm>
            <a:off x="-3687593" y="2612919"/>
            <a:ext cx="3056149" cy="1612971"/>
          </a:xfrm>
          <a:prstGeom prst="rect">
            <a:avLst/>
          </a:prstGeom>
          <a:solidFill>
            <a:schemeClr val="accent3">
              <a:alpha val="78000"/>
            </a:schemeClr>
          </a:solidFill>
          <a:ln w="9525">
            <a:solidFill>
              <a:schemeClr val="tx1"/>
            </a:solidFill>
            <a:prstDash val="solid"/>
            <a:miter lim="800000"/>
            <a:tailEnd type="arrow" w="lg" len="sm"/>
          </a:ln>
          <a:extLst/>
        </p:spPr>
      </p:pic>
      <p:sp>
        <p:nvSpPr>
          <p:cNvPr id="38" name="TextBox 9"/>
          <p:cNvSpPr txBox="1"/>
          <p:nvPr/>
        </p:nvSpPr>
        <p:spPr>
          <a:xfrm>
            <a:off x="-3510138" y="4350607"/>
            <a:ext cx="3912732" cy="228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1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077" algn="l" defTabSz="9141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155" algn="l" defTabSz="9141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232" algn="l" defTabSz="9141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310" algn="l" defTabSz="9141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388" algn="l" defTabSz="9141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465" algn="l" defTabSz="9141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543" algn="l" defTabSz="9141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620" algn="l" defTabSz="9141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82" dirty="0"/>
              <a:t>SITE ENTRANCE WITH SIGNAGE AND FLEXIBLE GATE OPTIONS</a:t>
            </a:r>
          </a:p>
        </p:txBody>
      </p:sp>
      <p:pic>
        <p:nvPicPr>
          <p:cNvPr id="15" name="Picture 1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400" t="38290" r="17874"/>
          <a:stretch/>
        </p:blipFill>
        <p:spPr bwMode="auto">
          <a:xfrm>
            <a:off x="409201" y="1144970"/>
            <a:ext cx="8303212" cy="4408262"/>
          </a:xfrm>
          <a:prstGeom prst="rect">
            <a:avLst/>
          </a:prstGeom>
          <a:solidFill>
            <a:schemeClr val="accent3">
              <a:alpha val="78000"/>
            </a:schemeClr>
          </a:solidFill>
          <a:ln w="63500">
            <a:solidFill>
              <a:schemeClr val="tx1"/>
            </a:solidFill>
            <a:prstDash val="solid"/>
            <a:miter lim="800000"/>
            <a:tailEnd type="arrow" w="lg" len="sm"/>
          </a:ln>
          <a:effectLst>
            <a:outerShdw blurRad="50800" dist="50800" dir="5400000" sx="123000" sy="123000" algn="ctr" rotWithShape="0">
              <a:schemeClr val="bg1">
                <a:alpha val="70000"/>
              </a:schemeClr>
            </a:outerShdw>
          </a:effectLst>
          <a:extLst/>
        </p:spPr>
      </p:pic>
    </p:spTree>
    <p:extLst>
      <p:ext uri="{BB962C8B-B14F-4D97-AF65-F5344CB8AC3E}">
        <p14:creationId xmlns="" xmlns:p14="http://schemas.microsoft.com/office/powerpoint/2010/main" val="19313113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995792" y="6198698"/>
            <a:ext cx="59568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dirty="0"/>
              <a:t>Area 1 - Flexible Open Space Area: Concept &amp; Examples</a:t>
            </a:r>
          </a:p>
        </p:txBody>
      </p:sp>
      <p:pic>
        <p:nvPicPr>
          <p:cNvPr id="36" name="Picture 35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7767" t="20046" r="22189" b="14123"/>
          <a:stretch/>
        </p:blipFill>
        <p:spPr bwMode="auto">
          <a:xfrm>
            <a:off x="-3872068" y="362638"/>
            <a:ext cx="3473995" cy="2077543"/>
          </a:xfrm>
          <a:prstGeom prst="rect">
            <a:avLst/>
          </a:prstGeom>
          <a:solidFill>
            <a:schemeClr val="accent3">
              <a:alpha val="78000"/>
            </a:schemeClr>
          </a:solidFill>
          <a:ln w="9525">
            <a:solidFill>
              <a:schemeClr val="tx1"/>
            </a:solidFill>
            <a:prstDash val="solid"/>
            <a:miter lim="800000"/>
            <a:tailEnd type="arrow" w="lg" len="sm"/>
          </a:ln>
          <a:extLst/>
        </p:spPr>
      </p:pic>
      <p:pic>
        <p:nvPicPr>
          <p:cNvPr id="37" name="Picture 36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0965"/>
          <a:stretch/>
        </p:blipFill>
        <p:spPr bwMode="auto">
          <a:xfrm>
            <a:off x="-3687593" y="2612919"/>
            <a:ext cx="3056149" cy="1612971"/>
          </a:xfrm>
          <a:prstGeom prst="rect">
            <a:avLst/>
          </a:prstGeom>
          <a:solidFill>
            <a:schemeClr val="accent3">
              <a:alpha val="78000"/>
            </a:schemeClr>
          </a:solidFill>
          <a:ln w="9525">
            <a:solidFill>
              <a:schemeClr val="tx1"/>
            </a:solidFill>
            <a:prstDash val="solid"/>
            <a:miter lim="800000"/>
            <a:tailEnd type="arrow" w="lg" len="sm"/>
          </a:ln>
          <a:extLst/>
        </p:spPr>
      </p:pic>
      <p:sp>
        <p:nvSpPr>
          <p:cNvPr id="38" name="TextBox 9"/>
          <p:cNvSpPr txBox="1"/>
          <p:nvPr/>
        </p:nvSpPr>
        <p:spPr>
          <a:xfrm>
            <a:off x="-3510138" y="4350607"/>
            <a:ext cx="3912732" cy="228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1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077" algn="l" defTabSz="9141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155" algn="l" defTabSz="9141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232" algn="l" defTabSz="9141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310" algn="l" defTabSz="9141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388" algn="l" defTabSz="9141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465" algn="l" defTabSz="9141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543" algn="l" defTabSz="9141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620" algn="l" defTabSz="9141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82" dirty="0"/>
              <a:t>SITE ENTRANCE WITH SIGNAGE AND FLEXIBLE GATE OPTIONS</a:t>
            </a:r>
          </a:p>
        </p:txBody>
      </p:sp>
      <p:pic>
        <p:nvPicPr>
          <p:cNvPr id="15" name="Picture 1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9254" t="39229" r="4257" b="5361"/>
          <a:stretch/>
        </p:blipFill>
        <p:spPr bwMode="auto">
          <a:xfrm>
            <a:off x="1666106" y="1460734"/>
            <a:ext cx="5799924" cy="3917340"/>
          </a:xfrm>
          <a:prstGeom prst="rect">
            <a:avLst/>
          </a:prstGeom>
          <a:noFill/>
          <a:ln w="63500">
            <a:solidFill>
              <a:schemeClr val="tx1"/>
            </a:solidFill>
          </a:ln>
          <a:effectLst>
            <a:outerShdw blurRad="50800" dist="50800" dir="5400000" sx="119000" sy="119000" algn="ctr" rotWithShape="0">
              <a:schemeClr val="bg1">
                <a:alpha val="70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0134021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353966" y="645374"/>
            <a:ext cx="8658059" cy="5411628"/>
            <a:chOff x="589910" y="1191560"/>
            <a:chExt cx="8966100" cy="5604169"/>
          </a:xfrm>
        </p:grpSpPr>
        <p:pic>
          <p:nvPicPr>
            <p:cNvPr id="10" name="Picture 9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10346" r="11924" b="17522"/>
            <a:stretch/>
          </p:blipFill>
          <p:spPr bwMode="auto">
            <a:xfrm>
              <a:off x="4910895" y="2681469"/>
              <a:ext cx="3927343" cy="2384755"/>
            </a:xfrm>
            <a:prstGeom prst="rect">
              <a:avLst/>
            </a:prstGeom>
            <a:solidFill>
              <a:schemeClr val="accent3">
                <a:alpha val="78000"/>
              </a:schemeClr>
            </a:solidFill>
            <a:ln w="9525">
              <a:solidFill>
                <a:schemeClr val="tx1"/>
              </a:solidFill>
              <a:prstDash val="solid"/>
              <a:miter lim="800000"/>
              <a:tailEnd type="arrow" w="lg" len="sm"/>
            </a:ln>
            <a:extLst/>
          </p:spPr>
        </p:pic>
        <p:pic>
          <p:nvPicPr>
            <p:cNvPr id="11" name="Picture 10" descr="Image result for PLAZA WITH TREES UPLIGHTS">
              <a:hlinkClick r:id="rId3"/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t="16070" b="3864"/>
            <a:stretch/>
          </p:blipFill>
          <p:spPr bwMode="auto">
            <a:xfrm>
              <a:off x="6246189" y="4866944"/>
              <a:ext cx="2884454" cy="1667409"/>
            </a:xfrm>
            <a:prstGeom prst="rect">
              <a:avLst/>
            </a:prstGeom>
            <a:solidFill>
              <a:schemeClr val="accent3">
                <a:alpha val="78000"/>
              </a:schemeClr>
            </a:solidFill>
            <a:ln w="9525">
              <a:solidFill>
                <a:schemeClr val="tx1"/>
              </a:solidFill>
              <a:prstDash val="solid"/>
              <a:miter lim="800000"/>
              <a:tailEnd type="arrow" w="lg" len="sm"/>
            </a:ln>
            <a:extLst/>
          </p:spPr>
        </p:pic>
        <p:pic>
          <p:nvPicPr>
            <p:cNvPr id="12" name="Picture 11" descr="Image result for canopy tree plaza">
              <a:hlinkClick r:id="rId5"/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4414" y="1398395"/>
              <a:ext cx="4109999" cy="2280760"/>
            </a:xfrm>
            <a:prstGeom prst="rect">
              <a:avLst/>
            </a:prstGeom>
            <a:solidFill>
              <a:schemeClr val="accent3">
                <a:alpha val="78000"/>
              </a:schemeClr>
            </a:solidFill>
            <a:ln w="9525">
              <a:solidFill>
                <a:schemeClr val="tx1"/>
              </a:solidFill>
              <a:prstDash val="solid"/>
              <a:miter lim="800000"/>
              <a:tailEnd type="arrow" w="lg" len="sm"/>
            </a:ln>
            <a:extLst/>
          </p:spPr>
        </p:pic>
        <p:sp>
          <p:nvSpPr>
            <p:cNvPr id="13" name="TextBox 8"/>
            <p:cNvSpPr txBox="1"/>
            <p:nvPr/>
          </p:nvSpPr>
          <p:spPr>
            <a:xfrm>
              <a:off x="4823341" y="1191560"/>
              <a:ext cx="4645149" cy="14980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1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077" algn="l" defTabSz="9141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155" algn="l" defTabSz="9141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232" algn="l" defTabSz="9141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310" algn="l" defTabSz="9141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388" algn="l" defTabSz="9141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465" algn="l" defTabSz="9141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99543" algn="l" defTabSz="9141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6620" algn="l" defTabSz="9141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51287" indent="-151287">
                <a:buFont typeface="Arial" panose="020B0604020202020204" pitchFamily="34" charset="0"/>
                <a:buChar char="•"/>
              </a:pPr>
              <a:r>
                <a:rPr lang="en-CA" sz="1100" dirty="0"/>
                <a:t>Canopy trees provide shade. </a:t>
              </a:r>
            </a:p>
            <a:p>
              <a:pPr marL="151287" indent="-151287">
                <a:buFont typeface="Arial" panose="020B0604020202020204" pitchFamily="34" charset="0"/>
                <a:buChar char="•"/>
              </a:pPr>
              <a:r>
                <a:rPr lang="en-CA" sz="1100" dirty="0"/>
                <a:t>Views through the site are maintained.</a:t>
              </a:r>
            </a:p>
            <a:p>
              <a:pPr marL="151287" indent="-151287">
                <a:buFont typeface="Arial" panose="020B0604020202020204" pitchFamily="34" charset="0"/>
                <a:buChar char="•"/>
              </a:pPr>
              <a:r>
                <a:rPr lang="en-CA" sz="1100" dirty="0"/>
                <a:t>Pavement areas with potential to incorporate some grass and planting beds.</a:t>
              </a:r>
            </a:p>
            <a:p>
              <a:pPr marL="151287" indent="-151287">
                <a:buFont typeface="Arial" panose="020B0604020202020204" pitchFamily="34" charset="0"/>
                <a:buChar char="•"/>
              </a:pPr>
              <a:r>
                <a:rPr lang="en-CA" sz="1100" dirty="0"/>
                <a:t>Seatwalls / benches / built-in seating.</a:t>
              </a:r>
            </a:p>
            <a:p>
              <a:pPr marL="151287" indent="-151287">
                <a:buFont typeface="Arial" panose="020B0604020202020204" pitchFamily="34" charset="0"/>
                <a:buChar char="•"/>
              </a:pPr>
              <a:r>
                <a:rPr lang="en-CA" sz="1100" dirty="0"/>
                <a:t>Provides screening of the site from Riverside Drive.</a:t>
              </a:r>
            </a:p>
            <a:p>
              <a:pPr marL="151287" indent="-151287">
                <a:buFont typeface="Arial" panose="020B0604020202020204" pitchFamily="34" charset="0"/>
                <a:buChar char="•"/>
              </a:pPr>
              <a:r>
                <a:rPr lang="en-CA" sz="1100" dirty="0"/>
                <a:t>Up-light trees at night.</a:t>
              </a:r>
            </a:p>
            <a:p>
              <a:pPr marL="151287" indent="-151287">
                <a:buFont typeface="Arial" panose="020B0604020202020204" pitchFamily="34" charset="0"/>
                <a:buChar char="•"/>
              </a:pPr>
              <a:r>
                <a:rPr lang="en-CA" sz="1100" dirty="0"/>
                <a:t>Planters to separate the Riverwalk from the plaza area.</a:t>
              </a:r>
            </a:p>
          </p:txBody>
        </p:sp>
        <p:pic>
          <p:nvPicPr>
            <p:cNvPr id="14" name="Picture 1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7124" y="4043686"/>
              <a:ext cx="3964363" cy="2498750"/>
            </a:xfrm>
            <a:prstGeom prst="rect">
              <a:avLst/>
            </a:prstGeom>
            <a:solidFill>
              <a:schemeClr val="accent3">
                <a:alpha val="78000"/>
              </a:schemeClr>
            </a:solidFill>
            <a:ln w="9525">
              <a:solidFill>
                <a:schemeClr val="tx1"/>
              </a:solidFill>
              <a:prstDash val="solid"/>
              <a:miter lim="800000"/>
              <a:tailEnd type="arrow" w="lg" len="sm"/>
            </a:ln>
            <a:extLst/>
          </p:spPr>
        </p:pic>
        <p:sp>
          <p:nvSpPr>
            <p:cNvPr id="15" name="TextBox 1"/>
            <p:cNvSpPr txBox="1"/>
            <p:nvPr/>
          </p:nvSpPr>
          <p:spPr>
            <a:xfrm>
              <a:off x="589910" y="3670094"/>
              <a:ext cx="4318217" cy="2629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1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077" algn="l" defTabSz="9141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155" algn="l" defTabSz="9141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232" algn="l" defTabSz="9141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310" algn="l" defTabSz="9141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388" algn="l" defTabSz="9141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465" algn="l" defTabSz="9141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99543" algn="l" defTabSz="9141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6620" algn="l" defTabSz="9141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050" dirty="0"/>
                <a:t>BUILT IN SEATING AREAS, GRASS AREAS, LARGE PAVEMENT AREA</a:t>
              </a:r>
            </a:p>
          </p:txBody>
        </p:sp>
        <p:sp>
          <p:nvSpPr>
            <p:cNvPr id="16" name="TextBox 9"/>
            <p:cNvSpPr txBox="1"/>
            <p:nvPr/>
          </p:nvSpPr>
          <p:spPr>
            <a:xfrm>
              <a:off x="999490" y="6524523"/>
              <a:ext cx="4264897" cy="2629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1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077" algn="l" defTabSz="9141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155" algn="l" defTabSz="9141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232" algn="l" defTabSz="9141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310" algn="l" defTabSz="9141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388" algn="l" defTabSz="9141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465" algn="l" defTabSz="9141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99543" algn="l" defTabSz="9141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6620" algn="l" defTabSz="9141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050" dirty="0"/>
                <a:t>CANOPY TREES, PLANTER/SEATWALLS TO SEPARATE SPACES</a:t>
              </a:r>
            </a:p>
          </p:txBody>
        </p:sp>
        <p:sp>
          <p:nvSpPr>
            <p:cNvPr id="17" name="TextBox 10"/>
            <p:cNvSpPr txBox="1"/>
            <p:nvPr/>
          </p:nvSpPr>
          <p:spPr>
            <a:xfrm>
              <a:off x="5743401" y="6532779"/>
              <a:ext cx="3812609" cy="2629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1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077" algn="l" defTabSz="9141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155" algn="l" defTabSz="9141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232" algn="l" defTabSz="9141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310" algn="l" defTabSz="9141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388" algn="l" defTabSz="9141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465" algn="l" defTabSz="9141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99543" algn="l" defTabSz="9141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6620" algn="l" defTabSz="9141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050" dirty="0"/>
                <a:t>RAISED AREA, CANOPY TREES WITH UPLIGHTS, SEATING AREAS</a:t>
              </a: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2450973" y="6245828"/>
            <a:ext cx="55677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dirty="0"/>
              <a:t>Area 2 – Transition Space Area: Concept &amp; Examples</a:t>
            </a:r>
          </a:p>
        </p:txBody>
      </p:sp>
    </p:spTree>
    <p:extLst>
      <p:ext uri="{BB962C8B-B14F-4D97-AF65-F5344CB8AC3E}">
        <p14:creationId xmlns="" xmlns:p14="http://schemas.microsoft.com/office/powerpoint/2010/main" val="13061383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2438896" y="6261961"/>
            <a:ext cx="55677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dirty="0"/>
              <a:t>Area 2 – Transition Space Area: Concept &amp; Examples</a:t>
            </a:r>
          </a:p>
        </p:txBody>
      </p:sp>
      <p:pic>
        <p:nvPicPr>
          <p:cNvPr id="19" name="Picture 18" descr="Image result for canopy tree plaza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45" y="1195240"/>
            <a:ext cx="7559267" cy="4194860"/>
          </a:xfrm>
          <a:prstGeom prst="rect">
            <a:avLst/>
          </a:prstGeom>
          <a:solidFill>
            <a:schemeClr val="accent3">
              <a:alpha val="78000"/>
            </a:schemeClr>
          </a:solidFill>
          <a:ln w="63500">
            <a:solidFill>
              <a:schemeClr val="tx1"/>
            </a:solidFill>
            <a:prstDash val="solid"/>
            <a:miter lim="800000"/>
            <a:tailEnd type="arrow" w="lg" len="sm"/>
          </a:ln>
          <a:effectLst/>
          <a:extLst/>
        </p:spPr>
      </p:pic>
    </p:spTree>
    <p:extLst>
      <p:ext uri="{BB962C8B-B14F-4D97-AF65-F5344CB8AC3E}">
        <p14:creationId xmlns="" xmlns:p14="http://schemas.microsoft.com/office/powerpoint/2010/main" val="34213321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2450973" y="6245828"/>
            <a:ext cx="55677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dirty="0"/>
              <a:t>Area 2 – Transition Space Area: Concept &amp; Examples</a:t>
            </a:r>
          </a:p>
        </p:txBody>
      </p:sp>
      <p:pic>
        <p:nvPicPr>
          <p:cNvPr id="19" name="Picture 18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0346" r="11924" b="17522"/>
          <a:stretch/>
        </p:blipFill>
        <p:spPr bwMode="auto">
          <a:xfrm>
            <a:off x="603316" y="1043574"/>
            <a:ext cx="7927942" cy="4813991"/>
          </a:xfrm>
          <a:prstGeom prst="rect">
            <a:avLst/>
          </a:prstGeom>
          <a:solidFill>
            <a:schemeClr val="accent3">
              <a:alpha val="78000"/>
            </a:schemeClr>
          </a:solidFill>
          <a:ln w="63500">
            <a:solidFill>
              <a:schemeClr val="tx1"/>
            </a:solidFill>
            <a:prstDash val="solid"/>
            <a:miter lim="800000"/>
            <a:tailEnd type="arrow" w="lg" len="sm"/>
          </a:ln>
          <a:effectLst>
            <a:outerShdw blurRad="50800" dist="50800" dir="5400000" sx="1000" sy="1000" algn="ctr" rotWithShape="0">
              <a:schemeClr val="bg1">
                <a:alpha val="70000"/>
              </a:schemeClr>
            </a:outerShdw>
          </a:effectLst>
          <a:extLst/>
        </p:spPr>
      </p:pic>
    </p:spTree>
    <p:extLst>
      <p:ext uri="{BB962C8B-B14F-4D97-AF65-F5344CB8AC3E}">
        <p14:creationId xmlns="" xmlns:p14="http://schemas.microsoft.com/office/powerpoint/2010/main" val="17745357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2450973" y="6245828"/>
            <a:ext cx="55677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dirty="0"/>
              <a:t>Area 2 – Transition Space Area: Concept &amp; Examples</a:t>
            </a:r>
          </a:p>
        </p:txBody>
      </p:sp>
      <p:pic>
        <p:nvPicPr>
          <p:cNvPr id="19" name="Picture 18" descr="Image result for PLAZA WITH TREES UPLIGHTS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6070" b="3864"/>
          <a:stretch/>
        </p:blipFill>
        <p:spPr bwMode="auto">
          <a:xfrm>
            <a:off x="1401249" y="1566087"/>
            <a:ext cx="6422998" cy="3712923"/>
          </a:xfrm>
          <a:prstGeom prst="rect">
            <a:avLst/>
          </a:prstGeom>
          <a:solidFill>
            <a:schemeClr val="accent3">
              <a:alpha val="78000"/>
            </a:schemeClr>
          </a:solidFill>
          <a:ln w="63500">
            <a:solidFill>
              <a:schemeClr val="tx1"/>
            </a:solidFill>
            <a:prstDash val="solid"/>
            <a:miter lim="800000"/>
            <a:tailEnd type="arrow" w="lg" len="sm"/>
          </a:ln>
          <a:effectLst>
            <a:outerShdw blurRad="50800" dist="50800" dir="5400000" sx="1000" sy="1000" algn="ctr" rotWithShape="0">
              <a:schemeClr val="bg1">
                <a:alpha val="70000"/>
              </a:schemeClr>
            </a:outerShdw>
          </a:effectLst>
          <a:extLst/>
        </p:spPr>
      </p:pic>
    </p:spTree>
    <p:extLst>
      <p:ext uri="{BB962C8B-B14F-4D97-AF65-F5344CB8AC3E}">
        <p14:creationId xmlns="" xmlns:p14="http://schemas.microsoft.com/office/powerpoint/2010/main" val="25785211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Picture 2" descr="L:\LANDMARK FILES (SERVER)\14-042 Riverfront Festival Plaza Site Plan\Images\Hi Res Site - Colour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6156" t="1977" r="45014" b="50752"/>
          <a:stretch/>
        </p:blipFill>
        <p:spPr bwMode="auto">
          <a:xfrm>
            <a:off x="3357818" y="3299114"/>
            <a:ext cx="5290034" cy="270566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92389" y="4793130"/>
            <a:ext cx="24731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Existing Site Circulation Conflicts </a:t>
            </a:r>
          </a:p>
        </p:txBody>
      </p:sp>
      <p:pic>
        <p:nvPicPr>
          <p:cNvPr id="11" name="Picture 2" descr="L:\LANDMARK FILES (SERVER)\14-042 Riverfront Festival Plaza Site Plan\Images\Hi Res Site - Colour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917" t="2695" r="5248" b="16429"/>
          <a:stretch/>
        </p:blipFill>
        <p:spPr bwMode="auto">
          <a:xfrm>
            <a:off x="438961" y="681116"/>
            <a:ext cx="8223356" cy="223463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Freeform 45"/>
          <p:cNvSpPr/>
          <p:nvPr/>
        </p:nvSpPr>
        <p:spPr>
          <a:xfrm>
            <a:off x="458737" y="1804050"/>
            <a:ext cx="948444" cy="380779"/>
          </a:xfrm>
          <a:custGeom>
            <a:avLst/>
            <a:gdLst>
              <a:gd name="connsiteX0" fmla="*/ 0 w 1068019"/>
              <a:gd name="connsiteY0" fmla="*/ 0 h 438912"/>
              <a:gd name="connsiteX1" fmla="*/ 468172 w 1068019"/>
              <a:gd name="connsiteY1" fmla="*/ 138989 h 438912"/>
              <a:gd name="connsiteX2" fmla="*/ 1068019 w 1068019"/>
              <a:gd name="connsiteY2" fmla="*/ 438912 h 438912"/>
              <a:gd name="connsiteX0" fmla="*/ 0 w 997680"/>
              <a:gd name="connsiteY0" fmla="*/ 0 h 400546"/>
              <a:gd name="connsiteX1" fmla="*/ 468172 w 997680"/>
              <a:gd name="connsiteY1" fmla="*/ 138989 h 400546"/>
              <a:gd name="connsiteX2" fmla="*/ 997680 w 997680"/>
              <a:gd name="connsiteY2" fmla="*/ 400546 h 400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97680" h="400546">
                <a:moveTo>
                  <a:pt x="0" y="0"/>
                </a:moveTo>
                <a:lnTo>
                  <a:pt x="468172" y="138989"/>
                </a:lnTo>
                <a:lnTo>
                  <a:pt x="997680" y="400546"/>
                </a:lnTo>
              </a:path>
            </a:pathLst>
          </a:custGeom>
          <a:noFill/>
          <a:ln w="25400">
            <a:solidFill>
              <a:srgbClr val="C00000"/>
            </a:solidFill>
            <a:prstDash val="sysDash"/>
            <a:miter lim="800000"/>
            <a:headEnd type="arrow" w="lg" len="sm"/>
            <a:tailEnd type="arrow" w="lg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 sz="1588" dirty="0"/>
          </a:p>
        </p:txBody>
      </p:sp>
      <p:sp>
        <p:nvSpPr>
          <p:cNvPr id="13" name="Freeform 46"/>
          <p:cNvSpPr/>
          <p:nvPr/>
        </p:nvSpPr>
        <p:spPr>
          <a:xfrm>
            <a:off x="1474047" y="2221301"/>
            <a:ext cx="1132705" cy="139084"/>
          </a:xfrm>
          <a:custGeom>
            <a:avLst/>
            <a:gdLst>
              <a:gd name="connsiteX0" fmla="*/ 0 w 1221638"/>
              <a:gd name="connsiteY0" fmla="*/ 0 h 146304"/>
              <a:gd name="connsiteX1" fmla="*/ 416966 w 1221638"/>
              <a:gd name="connsiteY1" fmla="*/ 146304 h 146304"/>
              <a:gd name="connsiteX2" fmla="*/ 1221638 w 1221638"/>
              <a:gd name="connsiteY2" fmla="*/ 124358 h 146304"/>
              <a:gd name="connsiteX0" fmla="*/ 0 w 1236268"/>
              <a:gd name="connsiteY0" fmla="*/ 0 h 146304"/>
              <a:gd name="connsiteX1" fmla="*/ 416966 w 1236268"/>
              <a:gd name="connsiteY1" fmla="*/ 146304 h 146304"/>
              <a:gd name="connsiteX2" fmla="*/ 1236268 w 1236268"/>
              <a:gd name="connsiteY2" fmla="*/ 102413 h 146304"/>
              <a:gd name="connsiteX0" fmla="*/ 0 w 1191507"/>
              <a:gd name="connsiteY0" fmla="*/ 0 h 146304"/>
              <a:gd name="connsiteX1" fmla="*/ 416966 w 1191507"/>
              <a:gd name="connsiteY1" fmla="*/ 146304 h 146304"/>
              <a:gd name="connsiteX2" fmla="*/ 1191507 w 1191507"/>
              <a:gd name="connsiteY2" fmla="*/ 108808 h 146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91507" h="146304">
                <a:moveTo>
                  <a:pt x="0" y="0"/>
                </a:moveTo>
                <a:lnTo>
                  <a:pt x="416966" y="146304"/>
                </a:lnTo>
                <a:lnTo>
                  <a:pt x="1191507" y="108808"/>
                </a:lnTo>
              </a:path>
            </a:pathLst>
          </a:custGeom>
          <a:noFill/>
          <a:ln w="25400">
            <a:solidFill>
              <a:srgbClr val="C00000"/>
            </a:solidFill>
            <a:prstDash val="sysDash"/>
            <a:miter lim="800000"/>
            <a:headEnd type="arrow" w="lg" len="sm"/>
            <a:tailEnd type="arrow" w="lg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 sz="1588" dirty="0"/>
          </a:p>
        </p:txBody>
      </p:sp>
      <p:sp>
        <p:nvSpPr>
          <p:cNvPr id="14" name="Freeform 47"/>
          <p:cNvSpPr/>
          <p:nvPr/>
        </p:nvSpPr>
        <p:spPr>
          <a:xfrm>
            <a:off x="2649306" y="2283889"/>
            <a:ext cx="1453425" cy="222534"/>
          </a:xfrm>
          <a:custGeom>
            <a:avLst/>
            <a:gdLst>
              <a:gd name="connsiteX0" fmla="*/ 0 w 1521561"/>
              <a:gd name="connsiteY0" fmla="*/ 73152 h 234086"/>
              <a:gd name="connsiteX1" fmla="*/ 438912 w 1521561"/>
              <a:gd name="connsiteY1" fmla="*/ 0 h 234086"/>
              <a:gd name="connsiteX2" fmla="*/ 950976 w 1521561"/>
              <a:gd name="connsiteY2" fmla="*/ 117043 h 234086"/>
              <a:gd name="connsiteX3" fmla="*/ 1521561 w 1521561"/>
              <a:gd name="connsiteY3" fmla="*/ 234086 h 234086"/>
              <a:gd name="connsiteX0" fmla="*/ 0 w 1514246"/>
              <a:gd name="connsiteY0" fmla="*/ 51206 h 234086"/>
              <a:gd name="connsiteX1" fmla="*/ 431597 w 1514246"/>
              <a:gd name="connsiteY1" fmla="*/ 0 h 234086"/>
              <a:gd name="connsiteX2" fmla="*/ 943661 w 1514246"/>
              <a:gd name="connsiteY2" fmla="*/ 117043 h 234086"/>
              <a:gd name="connsiteX3" fmla="*/ 1514246 w 1514246"/>
              <a:gd name="connsiteY3" fmla="*/ 234086 h 234086"/>
              <a:gd name="connsiteX0" fmla="*/ 0 w 1528877"/>
              <a:gd name="connsiteY0" fmla="*/ 29261 h 234086"/>
              <a:gd name="connsiteX1" fmla="*/ 446228 w 1528877"/>
              <a:gd name="connsiteY1" fmla="*/ 0 h 234086"/>
              <a:gd name="connsiteX2" fmla="*/ 958292 w 1528877"/>
              <a:gd name="connsiteY2" fmla="*/ 117043 h 234086"/>
              <a:gd name="connsiteX3" fmla="*/ 1528877 w 1528877"/>
              <a:gd name="connsiteY3" fmla="*/ 234086 h 234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28877" h="234086">
                <a:moveTo>
                  <a:pt x="0" y="29261"/>
                </a:moveTo>
                <a:lnTo>
                  <a:pt x="446228" y="0"/>
                </a:lnTo>
                <a:lnTo>
                  <a:pt x="958292" y="117043"/>
                </a:lnTo>
                <a:lnTo>
                  <a:pt x="1528877" y="234086"/>
                </a:lnTo>
              </a:path>
            </a:pathLst>
          </a:custGeom>
          <a:noFill/>
          <a:ln w="25400">
            <a:solidFill>
              <a:srgbClr val="C00000"/>
            </a:solidFill>
            <a:prstDash val="sysDash"/>
            <a:miter lim="800000"/>
            <a:headEnd type="arrow" w="lg" len="sm"/>
            <a:tailEnd type="arrow" w="lg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 sz="1588" dirty="0"/>
          </a:p>
        </p:txBody>
      </p:sp>
      <p:sp>
        <p:nvSpPr>
          <p:cNvPr id="15" name="Freeform 48"/>
          <p:cNvSpPr/>
          <p:nvPr/>
        </p:nvSpPr>
        <p:spPr>
          <a:xfrm>
            <a:off x="4185256" y="2492515"/>
            <a:ext cx="2017639" cy="83450"/>
          </a:xfrm>
          <a:custGeom>
            <a:avLst/>
            <a:gdLst>
              <a:gd name="connsiteX0" fmla="*/ 0 w 2179930"/>
              <a:gd name="connsiteY0" fmla="*/ 14630 h 87782"/>
              <a:gd name="connsiteX1" fmla="*/ 490119 w 2179930"/>
              <a:gd name="connsiteY1" fmla="*/ 0 h 87782"/>
              <a:gd name="connsiteX2" fmla="*/ 1806855 w 2179930"/>
              <a:gd name="connsiteY2" fmla="*/ 65837 h 87782"/>
              <a:gd name="connsiteX3" fmla="*/ 2179930 w 2179930"/>
              <a:gd name="connsiteY3" fmla="*/ 87782 h 87782"/>
              <a:gd name="connsiteX0" fmla="*/ 0 w 2122381"/>
              <a:gd name="connsiteY0" fmla="*/ 8235 h 87782"/>
              <a:gd name="connsiteX1" fmla="*/ 432570 w 2122381"/>
              <a:gd name="connsiteY1" fmla="*/ 0 h 87782"/>
              <a:gd name="connsiteX2" fmla="*/ 1749306 w 2122381"/>
              <a:gd name="connsiteY2" fmla="*/ 65837 h 87782"/>
              <a:gd name="connsiteX3" fmla="*/ 2122381 w 2122381"/>
              <a:gd name="connsiteY3" fmla="*/ 87782 h 87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22381" h="87782">
                <a:moveTo>
                  <a:pt x="0" y="8235"/>
                </a:moveTo>
                <a:lnTo>
                  <a:pt x="432570" y="0"/>
                </a:lnTo>
                <a:lnTo>
                  <a:pt x="1749306" y="65837"/>
                </a:lnTo>
                <a:lnTo>
                  <a:pt x="2122381" y="87782"/>
                </a:lnTo>
              </a:path>
            </a:pathLst>
          </a:custGeom>
          <a:noFill/>
          <a:ln w="25400">
            <a:solidFill>
              <a:srgbClr val="C00000"/>
            </a:solidFill>
            <a:prstDash val="sysDash"/>
            <a:miter lim="800000"/>
            <a:headEnd type="arrow" w="lg" len="sm"/>
            <a:tailEnd type="arrow" w="lg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 sz="1588" dirty="0"/>
          </a:p>
        </p:txBody>
      </p:sp>
      <p:sp>
        <p:nvSpPr>
          <p:cNvPr id="16" name="Freeform 49"/>
          <p:cNvSpPr/>
          <p:nvPr/>
        </p:nvSpPr>
        <p:spPr>
          <a:xfrm>
            <a:off x="6277592" y="2548148"/>
            <a:ext cx="1615171" cy="14785"/>
          </a:xfrm>
          <a:custGeom>
            <a:avLst/>
            <a:gdLst>
              <a:gd name="connsiteX0" fmla="*/ 0 w 1762963"/>
              <a:gd name="connsiteY0" fmla="*/ 21946 h 21946"/>
              <a:gd name="connsiteX1" fmla="*/ 797357 w 1762963"/>
              <a:gd name="connsiteY1" fmla="*/ 7316 h 21946"/>
              <a:gd name="connsiteX2" fmla="*/ 1733703 w 1762963"/>
              <a:gd name="connsiteY2" fmla="*/ 0 h 21946"/>
              <a:gd name="connsiteX3" fmla="*/ 1762963 w 1762963"/>
              <a:gd name="connsiteY3" fmla="*/ 0 h 21946"/>
              <a:gd name="connsiteX0" fmla="*/ 0 w 1699019"/>
              <a:gd name="connsiteY0" fmla="*/ 15552 h 15552"/>
              <a:gd name="connsiteX1" fmla="*/ 733413 w 1699019"/>
              <a:gd name="connsiteY1" fmla="*/ 7316 h 15552"/>
              <a:gd name="connsiteX2" fmla="*/ 1669759 w 1699019"/>
              <a:gd name="connsiteY2" fmla="*/ 0 h 15552"/>
              <a:gd name="connsiteX3" fmla="*/ 1699019 w 1699019"/>
              <a:gd name="connsiteY3" fmla="*/ 0 h 15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99019" h="15552">
                <a:moveTo>
                  <a:pt x="0" y="15552"/>
                </a:moveTo>
                <a:lnTo>
                  <a:pt x="733413" y="7316"/>
                </a:lnTo>
                <a:lnTo>
                  <a:pt x="1669759" y="0"/>
                </a:lnTo>
                <a:lnTo>
                  <a:pt x="1699019" y="0"/>
                </a:lnTo>
              </a:path>
            </a:pathLst>
          </a:custGeom>
          <a:noFill/>
          <a:ln w="25400">
            <a:solidFill>
              <a:srgbClr val="C00000"/>
            </a:solidFill>
            <a:prstDash val="sysDash"/>
            <a:miter lim="800000"/>
            <a:headEnd type="arrow" w="lg" len="sm"/>
            <a:tailEnd type="arrow" w="lg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 sz="1588" dirty="0"/>
          </a:p>
        </p:txBody>
      </p:sp>
      <p:sp>
        <p:nvSpPr>
          <p:cNvPr id="17" name="Freeform 50"/>
          <p:cNvSpPr/>
          <p:nvPr/>
        </p:nvSpPr>
        <p:spPr>
          <a:xfrm>
            <a:off x="7753679" y="1226852"/>
            <a:ext cx="159947" cy="1249226"/>
          </a:xfrm>
          <a:custGeom>
            <a:avLst/>
            <a:gdLst>
              <a:gd name="connsiteX0" fmla="*/ 168250 w 168250"/>
              <a:gd name="connsiteY0" fmla="*/ 1397204 h 1397204"/>
              <a:gd name="connsiteX1" fmla="*/ 168250 w 168250"/>
              <a:gd name="connsiteY1" fmla="*/ 1060704 h 1397204"/>
              <a:gd name="connsiteX2" fmla="*/ 0 w 168250"/>
              <a:gd name="connsiteY2" fmla="*/ 0 h 1397204"/>
              <a:gd name="connsiteX0" fmla="*/ 161855 w 168250"/>
              <a:gd name="connsiteY0" fmla="*/ 1314077 h 1314077"/>
              <a:gd name="connsiteX1" fmla="*/ 168250 w 168250"/>
              <a:gd name="connsiteY1" fmla="*/ 1060704 h 1314077"/>
              <a:gd name="connsiteX2" fmla="*/ 0 w 168250"/>
              <a:gd name="connsiteY2" fmla="*/ 0 h 1314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8250" h="1314077">
                <a:moveTo>
                  <a:pt x="161855" y="1314077"/>
                </a:moveTo>
                <a:lnTo>
                  <a:pt x="168250" y="1060704"/>
                </a:lnTo>
                <a:lnTo>
                  <a:pt x="0" y="0"/>
                </a:lnTo>
              </a:path>
            </a:pathLst>
          </a:custGeom>
          <a:noFill/>
          <a:ln w="25400">
            <a:solidFill>
              <a:srgbClr val="C00000"/>
            </a:solidFill>
            <a:prstDash val="sysDash"/>
            <a:miter lim="800000"/>
            <a:headEnd type="arrow" w="lg" len="sm"/>
            <a:tailEnd type="arrow" w="lg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 sz="1588" dirty="0"/>
          </a:p>
        </p:txBody>
      </p:sp>
      <p:sp>
        <p:nvSpPr>
          <p:cNvPr id="18" name="Freeform 51"/>
          <p:cNvSpPr/>
          <p:nvPr/>
        </p:nvSpPr>
        <p:spPr>
          <a:xfrm>
            <a:off x="7802330" y="1226853"/>
            <a:ext cx="563317" cy="6954"/>
          </a:xfrm>
          <a:custGeom>
            <a:avLst/>
            <a:gdLst>
              <a:gd name="connsiteX0" fmla="*/ 0 w 643738"/>
              <a:gd name="connsiteY0" fmla="*/ 0 h 7315"/>
              <a:gd name="connsiteX1" fmla="*/ 643738 w 643738"/>
              <a:gd name="connsiteY1" fmla="*/ 7315 h 7315"/>
              <a:gd name="connsiteX0" fmla="*/ 0 w 9205"/>
              <a:gd name="connsiteY0" fmla="*/ 0 h 10000"/>
              <a:gd name="connsiteX1" fmla="*/ 9205 w 9205"/>
              <a:gd name="connsiteY1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205" h="10000">
                <a:moveTo>
                  <a:pt x="0" y="0"/>
                </a:moveTo>
                <a:lnTo>
                  <a:pt x="9205" y="10000"/>
                </a:lnTo>
              </a:path>
            </a:pathLst>
          </a:custGeom>
          <a:noFill/>
          <a:ln w="25400">
            <a:solidFill>
              <a:srgbClr val="C00000"/>
            </a:solidFill>
            <a:prstDash val="sysDash"/>
            <a:miter lim="800000"/>
            <a:headEnd type="arrow" w="lg" len="sm"/>
            <a:tailEnd type="arrow" w="lg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 sz="1588" dirty="0"/>
          </a:p>
        </p:txBody>
      </p:sp>
      <p:sp>
        <p:nvSpPr>
          <p:cNvPr id="19" name="Freeform 52"/>
          <p:cNvSpPr/>
          <p:nvPr/>
        </p:nvSpPr>
        <p:spPr>
          <a:xfrm>
            <a:off x="451783" y="1282486"/>
            <a:ext cx="1564692" cy="472885"/>
          </a:xfrm>
          <a:custGeom>
            <a:avLst/>
            <a:gdLst>
              <a:gd name="connsiteX0" fmla="*/ 0 w 1645920"/>
              <a:gd name="connsiteY0" fmla="*/ 387706 h 497434"/>
              <a:gd name="connsiteX1" fmla="*/ 446228 w 1645920"/>
              <a:gd name="connsiteY1" fmla="*/ 497434 h 497434"/>
              <a:gd name="connsiteX2" fmla="*/ 1645920 w 1645920"/>
              <a:gd name="connsiteY2" fmla="*/ 0 h 4974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45920" h="497434">
                <a:moveTo>
                  <a:pt x="0" y="387706"/>
                </a:moveTo>
                <a:lnTo>
                  <a:pt x="446228" y="497434"/>
                </a:lnTo>
                <a:lnTo>
                  <a:pt x="1645920" y="0"/>
                </a:lnTo>
              </a:path>
            </a:pathLst>
          </a:custGeom>
          <a:noFill/>
          <a:ln w="25400">
            <a:solidFill>
              <a:srgbClr val="00B050"/>
            </a:solidFill>
            <a:prstDash val="sysDash"/>
            <a:miter lim="800000"/>
            <a:tailEnd type="arrow" w="lg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 sz="1588" dirty="0"/>
          </a:p>
        </p:txBody>
      </p:sp>
      <p:sp>
        <p:nvSpPr>
          <p:cNvPr id="20" name="Freeform 53"/>
          <p:cNvSpPr/>
          <p:nvPr/>
        </p:nvSpPr>
        <p:spPr>
          <a:xfrm>
            <a:off x="2023429" y="1219898"/>
            <a:ext cx="1818872" cy="125176"/>
          </a:xfrm>
          <a:custGeom>
            <a:avLst/>
            <a:gdLst>
              <a:gd name="connsiteX0" fmla="*/ 0 w 2333548"/>
              <a:gd name="connsiteY0" fmla="*/ 58522 h 131674"/>
              <a:gd name="connsiteX1" fmla="*/ 1492300 w 2333548"/>
              <a:gd name="connsiteY1" fmla="*/ 0 h 131674"/>
              <a:gd name="connsiteX2" fmla="*/ 2333548 w 2333548"/>
              <a:gd name="connsiteY2" fmla="*/ 131674 h 131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33548" h="131674">
                <a:moveTo>
                  <a:pt x="0" y="58522"/>
                </a:moveTo>
                <a:lnTo>
                  <a:pt x="1492300" y="0"/>
                </a:lnTo>
                <a:lnTo>
                  <a:pt x="2333548" y="131674"/>
                </a:lnTo>
              </a:path>
            </a:pathLst>
          </a:custGeom>
          <a:noFill/>
          <a:ln w="25400">
            <a:solidFill>
              <a:srgbClr val="00B050"/>
            </a:solidFill>
            <a:prstDash val="sysDash"/>
            <a:miter lim="800000"/>
            <a:tailEnd type="arrow" w="lg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 sz="1588" dirty="0"/>
          </a:p>
        </p:txBody>
      </p:sp>
      <p:sp>
        <p:nvSpPr>
          <p:cNvPr id="22" name="Freeform 55"/>
          <p:cNvSpPr/>
          <p:nvPr/>
        </p:nvSpPr>
        <p:spPr>
          <a:xfrm>
            <a:off x="4241814" y="1101677"/>
            <a:ext cx="3400598" cy="118221"/>
          </a:xfrm>
          <a:custGeom>
            <a:avLst/>
            <a:gdLst>
              <a:gd name="connsiteX0" fmla="*/ 0 w 3577133"/>
              <a:gd name="connsiteY0" fmla="*/ 58521 h 124358"/>
              <a:gd name="connsiteX1" fmla="*/ 1865376 w 3577133"/>
              <a:gd name="connsiteY1" fmla="*/ 0 h 124358"/>
              <a:gd name="connsiteX2" fmla="*/ 3577133 w 3577133"/>
              <a:gd name="connsiteY2" fmla="*/ 124358 h 124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77133" h="124358">
                <a:moveTo>
                  <a:pt x="0" y="58521"/>
                </a:moveTo>
                <a:lnTo>
                  <a:pt x="1865376" y="0"/>
                </a:lnTo>
                <a:lnTo>
                  <a:pt x="3577133" y="124358"/>
                </a:lnTo>
              </a:path>
            </a:pathLst>
          </a:custGeom>
          <a:ln w="317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 sz="1588" dirty="0"/>
          </a:p>
        </p:txBody>
      </p:sp>
      <p:sp>
        <p:nvSpPr>
          <p:cNvPr id="23" name="TextBox 22"/>
          <p:cNvSpPr txBox="1"/>
          <p:nvPr/>
        </p:nvSpPr>
        <p:spPr>
          <a:xfrm>
            <a:off x="5454735" y="948360"/>
            <a:ext cx="1870138" cy="2145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794" dirty="0"/>
              <a:t>RIVERFRONT TRAILS CLOSED</a:t>
            </a:r>
          </a:p>
        </p:txBody>
      </p:sp>
      <p:cxnSp>
        <p:nvCxnSpPr>
          <p:cNvPr id="24" name="Straight Connector 23"/>
          <p:cNvCxnSpPr/>
          <p:nvPr/>
        </p:nvCxnSpPr>
        <p:spPr>
          <a:xfrm>
            <a:off x="7655161" y="1093564"/>
            <a:ext cx="0" cy="236442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Freeform 59"/>
          <p:cNvSpPr/>
          <p:nvPr/>
        </p:nvSpPr>
        <p:spPr>
          <a:xfrm>
            <a:off x="458737" y="1720566"/>
            <a:ext cx="2925970" cy="534101"/>
          </a:xfrm>
          <a:custGeom>
            <a:avLst/>
            <a:gdLst>
              <a:gd name="connsiteX0" fmla="*/ 0 w 2721255"/>
              <a:gd name="connsiteY0" fmla="*/ 0 h 548640"/>
              <a:gd name="connsiteX1" fmla="*/ 468173 w 2721255"/>
              <a:gd name="connsiteY1" fmla="*/ 153619 h 548640"/>
              <a:gd name="connsiteX2" fmla="*/ 1133856 w 2721255"/>
              <a:gd name="connsiteY2" fmla="*/ 460857 h 548640"/>
              <a:gd name="connsiteX3" fmla="*/ 1550823 w 2721255"/>
              <a:gd name="connsiteY3" fmla="*/ 548640 h 548640"/>
              <a:gd name="connsiteX4" fmla="*/ 2721255 w 2721255"/>
              <a:gd name="connsiteY4" fmla="*/ 241401 h 548640"/>
              <a:gd name="connsiteX0" fmla="*/ 0 w 2678029"/>
              <a:gd name="connsiteY0" fmla="*/ 0 h 535340"/>
              <a:gd name="connsiteX1" fmla="*/ 424947 w 2678029"/>
              <a:gd name="connsiteY1" fmla="*/ 140319 h 535340"/>
              <a:gd name="connsiteX2" fmla="*/ 1090630 w 2678029"/>
              <a:gd name="connsiteY2" fmla="*/ 447557 h 535340"/>
              <a:gd name="connsiteX3" fmla="*/ 1507597 w 2678029"/>
              <a:gd name="connsiteY3" fmla="*/ 535340 h 535340"/>
              <a:gd name="connsiteX4" fmla="*/ 2678029 w 2678029"/>
              <a:gd name="connsiteY4" fmla="*/ 228101 h 535340"/>
              <a:gd name="connsiteX0" fmla="*/ 0 w 2678029"/>
              <a:gd name="connsiteY0" fmla="*/ 0 h 535340"/>
              <a:gd name="connsiteX1" fmla="*/ 424947 w 2678029"/>
              <a:gd name="connsiteY1" fmla="*/ 140319 h 535340"/>
              <a:gd name="connsiteX2" fmla="*/ 1201665 w 2678029"/>
              <a:gd name="connsiteY2" fmla="*/ 238551 h 535340"/>
              <a:gd name="connsiteX3" fmla="*/ 1507597 w 2678029"/>
              <a:gd name="connsiteY3" fmla="*/ 535340 h 535340"/>
              <a:gd name="connsiteX4" fmla="*/ 2678029 w 2678029"/>
              <a:gd name="connsiteY4" fmla="*/ 228101 h 535340"/>
              <a:gd name="connsiteX0" fmla="*/ 0 w 2678029"/>
              <a:gd name="connsiteY0" fmla="*/ 0 h 238551"/>
              <a:gd name="connsiteX1" fmla="*/ 424947 w 2678029"/>
              <a:gd name="connsiteY1" fmla="*/ 140319 h 238551"/>
              <a:gd name="connsiteX2" fmla="*/ 1201665 w 2678029"/>
              <a:gd name="connsiteY2" fmla="*/ 238551 h 238551"/>
              <a:gd name="connsiteX3" fmla="*/ 1533723 w 2678029"/>
              <a:gd name="connsiteY3" fmla="*/ 202237 h 238551"/>
              <a:gd name="connsiteX4" fmla="*/ 2678029 w 2678029"/>
              <a:gd name="connsiteY4" fmla="*/ 228101 h 238551"/>
              <a:gd name="connsiteX0" fmla="*/ 0 w 2678029"/>
              <a:gd name="connsiteY0" fmla="*/ 0 h 238551"/>
              <a:gd name="connsiteX1" fmla="*/ 509855 w 2678029"/>
              <a:gd name="connsiteY1" fmla="*/ 81536 h 238551"/>
              <a:gd name="connsiteX2" fmla="*/ 1201665 w 2678029"/>
              <a:gd name="connsiteY2" fmla="*/ 238551 h 238551"/>
              <a:gd name="connsiteX3" fmla="*/ 1533723 w 2678029"/>
              <a:gd name="connsiteY3" fmla="*/ 202237 h 238551"/>
              <a:gd name="connsiteX4" fmla="*/ 2678029 w 2678029"/>
              <a:gd name="connsiteY4" fmla="*/ 228101 h 238551"/>
              <a:gd name="connsiteX0" fmla="*/ 0 w 2664966"/>
              <a:gd name="connsiteY0" fmla="*/ 0 h 271208"/>
              <a:gd name="connsiteX1" fmla="*/ 496792 w 2664966"/>
              <a:gd name="connsiteY1" fmla="*/ 114193 h 271208"/>
              <a:gd name="connsiteX2" fmla="*/ 1188602 w 2664966"/>
              <a:gd name="connsiteY2" fmla="*/ 271208 h 271208"/>
              <a:gd name="connsiteX3" fmla="*/ 1520660 w 2664966"/>
              <a:gd name="connsiteY3" fmla="*/ 234894 h 271208"/>
              <a:gd name="connsiteX4" fmla="*/ 2664966 w 2664966"/>
              <a:gd name="connsiteY4" fmla="*/ 260758 h 271208"/>
              <a:gd name="connsiteX0" fmla="*/ 0 w 2664966"/>
              <a:gd name="connsiteY0" fmla="*/ 0 h 271208"/>
              <a:gd name="connsiteX1" fmla="*/ 496792 w 2664966"/>
              <a:gd name="connsiteY1" fmla="*/ 114193 h 271208"/>
              <a:gd name="connsiteX2" fmla="*/ 1189203 w 2664966"/>
              <a:gd name="connsiteY2" fmla="*/ 191811 h 271208"/>
              <a:gd name="connsiteX3" fmla="*/ 1188602 w 2664966"/>
              <a:gd name="connsiteY3" fmla="*/ 271208 h 271208"/>
              <a:gd name="connsiteX4" fmla="*/ 1520660 w 2664966"/>
              <a:gd name="connsiteY4" fmla="*/ 234894 h 271208"/>
              <a:gd name="connsiteX5" fmla="*/ 2664966 w 2664966"/>
              <a:gd name="connsiteY5" fmla="*/ 260758 h 271208"/>
              <a:gd name="connsiteX0" fmla="*/ 0 w 2664966"/>
              <a:gd name="connsiteY0" fmla="*/ 0 h 260758"/>
              <a:gd name="connsiteX1" fmla="*/ 496792 w 2664966"/>
              <a:gd name="connsiteY1" fmla="*/ 114193 h 260758"/>
              <a:gd name="connsiteX2" fmla="*/ 1189203 w 2664966"/>
              <a:gd name="connsiteY2" fmla="*/ 191811 h 260758"/>
              <a:gd name="connsiteX3" fmla="*/ 1332294 w 2664966"/>
              <a:gd name="connsiteY3" fmla="*/ 205894 h 260758"/>
              <a:gd name="connsiteX4" fmla="*/ 1520660 w 2664966"/>
              <a:gd name="connsiteY4" fmla="*/ 234894 h 260758"/>
              <a:gd name="connsiteX5" fmla="*/ 2664966 w 2664966"/>
              <a:gd name="connsiteY5" fmla="*/ 260758 h 260758"/>
              <a:gd name="connsiteX0" fmla="*/ 0 w 2664966"/>
              <a:gd name="connsiteY0" fmla="*/ 0 h 260758"/>
              <a:gd name="connsiteX1" fmla="*/ 496792 w 2664966"/>
              <a:gd name="connsiteY1" fmla="*/ 114193 h 260758"/>
              <a:gd name="connsiteX2" fmla="*/ 1189203 w 2664966"/>
              <a:gd name="connsiteY2" fmla="*/ 191811 h 260758"/>
              <a:gd name="connsiteX3" fmla="*/ 1332294 w 2664966"/>
              <a:gd name="connsiteY3" fmla="*/ 205894 h 260758"/>
              <a:gd name="connsiteX4" fmla="*/ 2101957 w 2664966"/>
              <a:gd name="connsiteY4" fmla="*/ 234894 h 260758"/>
              <a:gd name="connsiteX5" fmla="*/ 2664966 w 2664966"/>
              <a:gd name="connsiteY5" fmla="*/ 260758 h 260758"/>
              <a:gd name="connsiteX0" fmla="*/ 0 w 2664966"/>
              <a:gd name="connsiteY0" fmla="*/ 0 h 260758"/>
              <a:gd name="connsiteX1" fmla="*/ 496792 w 2664966"/>
              <a:gd name="connsiteY1" fmla="*/ 114193 h 260758"/>
              <a:gd name="connsiteX2" fmla="*/ 1332294 w 2664966"/>
              <a:gd name="connsiteY2" fmla="*/ 205894 h 260758"/>
              <a:gd name="connsiteX3" fmla="*/ 2101957 w 2664966"/>
              <a:gd name="connsiteY3" fmla="*/ 234894 h 260758"/>
              <a:gd name="connsiteX4" fmla="*/ 2664966 w 2664966"/>
              <a:gd name="connsiteY4" fmla="*/ 260758 h 260758"/>
              <a:gd name="connsiteX0" fmla="*/ 0 w 2664966"/>
              <a:gd name="connsiteY0" fmla="*/ 0 h 260758"/>
              <a:gd name="connsiteX1" fmla="*/ 496792 w 2664966"/>
              <a:gd name="connsiteY1" fmla="*/ 114193 h 260758"/>
              <a:gd name="connsiteX2" fmla="*/ 2101957 w 2664966"/>
              <a:gd name="connsiteY2" fmla="*/ 234894 h 260758"/>
              <a:gd name="connsiteX3" fmla="*/ 2664966 w 2664966"/>
              <a:gd name="connsiteY3" fmla="*/ 260758 h 260758"/>
              <a:gd name="connsiteX0" fmla="*/ 0 w 2664966"/>
              <a:gd name="connsiteY0" fmla="*/ 0 h 260758"/>
              <a:gd name="connsiteX1" fmla="*/ 579351 w 2664966"/>
              <a:gd name="connsiteY1" fmla="*/ 226475 h 260758"/>
              <a:gd name="connsiteX2" fmla="*/ 2101957 w 2664966"/>
              <a:gd name="connsiteY2" fmla="*/ 234894 h 260758"/>
              <a:gd name="connsiteX3" fmla="*/ 2664966 w 2664966"/>
              <a:gd name="connsiteY3" fmla="*/ 260758 h 260758"/>
              <a:gd name="connsiteX0" fmla="*/ 0 w 2664966"/>
              <a:gd name="connsiteY0" fmla="*/ 0 h 260758"/>
              <a:gd name="connsiteX1" fmla="*/ 579351 w 2664966"/>
              <a:gd name="connsiteY1" fmla="*/ 226475 h 260758"/>
              <a:gd name="connsiteX2" fmla="*/ 2101957 w 2664966"/>
              <a:gd name="connsiteY2" fmla="*/ 234894 h 260758"/>
              <a:gd name="connsiteX3" fmla="*/ 2664966 w 2664966"/>
              <a:gd name="connsiteY3" fmla="*/ 260758 h 260758"/>
              <a:gd name="connsiteX0" fmla="*/ 0 w 2664966"/>
              <a:gd name="connsiteY0" fmla="*/ 0 h 571735"/>
              <a:gd name="connsiteX1" fmla="*/ 579351 w 2664966"/>
              <a:gd name="connsiteY1" fmla="*/ 226475 h 571735"/>
              <a:gd name="connsiteX2" fmla="*/ 1461297 w 2664966"/>
              <a:gd name="connsiteY2" fmla="*/ 571735 h 571735"/>
              <a:gd name="connsiteX3" fmla="*/ 2664966 w 2664966"/>
              <a:gd name="connsiteY3" fmla="*/ 260758 h 571735"/>
              <a:gd name="connsiteX0" fmla="*/ 0 w 2664966"/>
              <a:gd name="connsiteY0" fmla="*/ 0 h 571735"/>
              <a:gd name="connsiteX1" fmla="*/ 579351 w 2664966"/>
              <a:gd name="connsiteY1" fmla="*/ 226475 h 571735"/>
              <a:gd name="connsiteX2" fmla="*/ 1461297 w 2664966"/>
              <a:gd name="connsiteY2" fmla="*/ 571735 h 571735"/>
              <a:gd name="connsiteX3" fmla="*/ 2664966 w 2664966"/>
              <a:gd name="connsiteY3" fmla="*/ 260758 h 571735"/>
              <a:gd name="connsiteX0" fmla="*/ 0 w 2664966"/>
              <a:gd name="connsiteY0" fmla="*/ 0 h 571735"/>
              <a:gd name="connsiteX1" fmla="*/ 612374 w 2664966"/>
              <a:gd name="connsiteY1" fmla="*/ 262800 h 571735"/>
              <a:gd name="connsiteX2" fmla="*/ 1461297 w 2664966"/>
              <a:gd name="connsiteY2" fmla="*/ 571735 h 571735"/>
              <a:gd name="connsiteX3" fmla="*/ 2664966 w 2664966"/>
              <a:gd name="connsiteY3" fmla="*/ 260758 h 571735"/>
              <a:gd name="connsiteX0" fmla="*/ 0 w 2664966"/>
              <a:gd name="connsiteY0" fmla="*/ 0 h 561828"/>
              <a:gd name="connsiteX1" fmla="*/ 612374 w 2664966"/>
              <a:gd name="connsiteY1" fmla="*/ 262800 h 561828"/>
              <a:gd name="connsiteX2" fmla="*/ 1335808 w 2664966"/>
              <a:gd name="connsiteY2" fmla="*/ 561828 h 561828"/>
              <a:gd name="connsiteX3" fmla="*/ 2664966 w 2664966"/>
              <a:gd name="connsiteY3" fmla="*/ 260758 h 561828"/>
              <a:gd name="connsiteX0" fmla="*/ 0 w 2711199"/>
              <a:gd name="connsiteY0" fmla="*/ 0 h 561828"/>
              <a:gd name="connsiteX1" fmla="*/ 612374 w 2711199"/>
              <a:gd name="connsiteY1" fmla="*/ 262800 h 561828"/>
              <a:gd name="connsiteX2" fmla="*/ 1335808 w 2711199"/>
              <a:gd name="connsiteY2" fmla="*/ 561828 h 561828"/>
              <a:gd name="connsiteX3" fmla="*/ 2711199 w 2711199"/>
              <a:gd name="connsiteY3" fmla="*/ 148478 h 561828"/>
              <a:gd name="connsiteX0" fmla="*/ 0 w 3051343"/>
              <a:gd name="connsiteY0" fmla="*/ 0 h 561828"/>
              <a:gd name="connsiteX1" fmla="*/ 612374 w 3051343"/>
              <a:gd name="connsiteY1" fmla="*/ 262800 h 561828"/>
              <a:gd name="connsiteX2" fmla="*/ 1335808 w 3051343"/>
              <a:gd name="connsiteY2" fmla="*/ 561828 h 561828"/>
              <a:gd name="connsiteX3" fmla="*/ 3051343 w 3051343"/>
              <a:gd name="connsiteY3" fmla="*/ 330108 h 561828"/>
              <a:gd name="connsiteX0" fmla="*/ 0 w 3051343"/>
              <a:gd name="connsiteY0" fmla="*/ 0 h 561828"/>
              <a:gd name="connsiteX1" fmla="*/ 612374 w 3051343"/>
              <a:gd name="connsiteY1" fmla="*/ 262800 h 561828"/>
              <a:gd name="connsiteX2" fmla="*/ 1335808 w 3051343"/>
              <a:gd name="connsiteY2" fmla="*/ 561828 h 561828"/>
              <a:gd name="connsiteX3" fmla="*/ 2249228 w 3051343"/>
              <a:gd name="connsiteY3" fmla="*/ 429100 h 561828"/>
              <a:gd name="connsiteX4" fmla="*/ 3051343 w 3051343"/>
              <a:gd name="connsiteY4" fmla="*/ 330108 h 561828"/>
              <a:gd name="connsiteX0" fmla="*/ 0 w 3051343"/>
              <a:gd name="connsiteY0" fmla="*/ 0 h 561828"/>
              <a:gd name="connsiteX1" fmla="*/ 612374 w 3051343"/>
              <a:gd name="connsiteY1" fmla="*/ 262800 h 561828"/>
              <a:gd name="connsiteX2" fmla="*/ 1335808 w 3051343"/>
              <a:gd name="connsiteY2" fmla="*/ 561828 h 561828"/>
              <a:gd name="connsiteX3" fmla="*/ 2346476 w 3051343"/>
              <a:gd name="connsiteY3" fmla="*/ 252286 h 561828"/>
              <a:gd name="connsiteX4" fmla="*/ 3051343 w 3051343"/>
              <a:gd name="connsiteY4" fmla="*/ 330108 h 561828"/>
              <a:gd name="connsiteX0" fmla="*/ 0 w 3077865"/>
              <a:gd name="connsiteY0" fmla="*/ 0 h 561828"/>
              <a:gd name="connsiteX1" fmla="*/ 612374 w 3077865"/>
              <a:gd name="connsiteY1" fmla="*/ 262800 h 561828"/>
              <a:gd name="connsiteX2" fmla="*/ 1335808 w 3077865"/>
              <a:gd name="connsiteY2" fmla="*/ 561828 h 561828"/>
              <a:gd name="connsiteX3" fmla="*/ 2346476 w 3077865"/>
              <a:gd name="connsiteY3" fmla="*/ 252286 h 561828"/>
              <a:gd name="connsiteX4" fmla="*/ 3077865 w 3077865"/>
              <a:gd name="connsiteY4" fmla="*/ 277064 h 561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77865" h="561828">
                <a:moveTo>
                  <a:pt x="0" y="0"/>
                </a:moveTo>
                <a:lnTo>
                  <a:pt x="612374" y="262800"/>
                </a:lnTo>
                <a:lnTo>
                  <a:pt x="1335808" y="561828"/>
                </a:lnTo>
                <a:lnTo>
                  <a:pt x="2346476" y="252286"/>
                </a:lnTo>
                <a:lnTo>
                  <a:pt x="3077865" y="277064"/>
                </a:lnTo>
              </a:path>
            </a:pathLst>
          </a:custGeom>
          <a:noFill/>
          <a:ln w="25400">
            <a:solidFill>
              <a:schemeClr val="accent1"/>
            </a:solidFill>
            <a:prstDash val="sysDash"/>
            <a:miter lim="800000"/>
            <a:tailEnd type="arrow" w="lg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 sz="1588" dirty="0"/>
          </a:p>
        </p:txBody>
      </p:sp>
      <p:sp>
        <p:nvSpPr>
          <p:cNvPr id="26" name="Freeform 1"/>
          <p:cNvSpPr/>
          <p:nvPr/>
        </p:nvSpPr>
        <p:spPr>
          <a:xfrm>
            <a:off x="6313333" y="2608605"/>
            <a:ext cx="1593668" cy="280703"/>
          </a:xfrm>
          <a:custGeom>
            <a:avLst/>
            <a:gdLst>
              <a:gd name="connsiteX0" fmla="*/ 1676400 w 1676400"/>
              <a:gd name="connsiteY0" fmla="*/ 295275 h 295275"/>
              <a:gd name="connsiteX1" fmla="*/ 1514475 w 1676400"/>
              <a:gd name="connsiteY1" fmla="*/ 0 h 295275"/>
              <a:gd name="connsiteX2" fmla="*/ 0 w 1676400"/>
              <a:gd name="connsiteY2" fmla="*/ 28575 h 295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76400" h="295275">
                <a:moveTo>
                  <a:pt x="1676400" y="295275"/>
                </a:moveTo>
                <a:lnTo>
                  <a:pt x="1514475" y="0"/>
                </a:lnTo>
                <a:lnTo>
                  <a:pt x="0" y="28575"/>
                </a:lnTo>
              </a:path>
            </a:pathLst>
          </a:custGeom>
          <a:noFill/>
          <a:ln w="25400">
            <a:solidFill>
              <a:srgbClr val="00B050"/>
            </a:solidFill>
            <a:prstDash val="sysDash"/>
            <a:miter lim="800000"/>
            <a:tailEnd type="arrow" w="lg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 sz="1588" dirty="0"/>
          </a:p>
        </p:txBody>
      </p:sp>
      <p:sp>
        <p:nvSpPr>
          <p:cNvPr id="27" name="Freeform 2"/>
          <p:cNvSpPr/>
          <p:nvPr/>
        </p:nvSpPr>
        <p:spPr>
          <a:xfrm>
            <a:off x="7798341" y="2599550"/>
            <a:ext cx="778724" cy="27165"/>
          </a:xfrm>
          <a:custGeom>
            <a:avLst/>
            <a:gdLst>
              <a:gd name="connsiteX0" fmla="*/ 819150 w 819150"/>
              <a:gd name="connsiteY0" fmla="*/ 0 h 28575"/>
              <a:gd name="connsiteX1" fmla="*/ 0 w 819150"/>
              <a:gd name="connsiteY1" fmla="*/ 28575 h 28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19150" h="28575">
                <a:moveTo>
                  <a:pt x="819150" y="0"/>
                </a:moveTo>
                <a:lnTo>
                  <a:pt x="0" y="28575"/>
                </a:lnTo>
              </a:path>
            </a:pathLst>
          </a:custGeom>
          <a:noFill/>
          <a:ln w="25400">
            <a:solidFill>
              <a:srgbClr val="00B050"/>
            </a:solidFill>
            <a:prstDash val="sysDash"/>
            <a:miter lim="800000"/>
            <a:tailEnd type="arrow" w="lg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 sz="1588" dirty="0"/>
          </a:p>
        </p:txBody>
      </p:sp>
      <p:sp>
        <p:nvSpPr>
          <p:cNvPr id="28" name="Freeform 3"/>
          <p:cNvSpPr/>
          <p:nvPr/>
        </p:nvSpPr>
        <p:spPr>
          <a:xfrm>
            <a:off x="4339357" y="2572385"/>
            <a:ext cx="1928700" cy="72439"/>
          </a:xfrm>
          <a:custGeom>
            <a:avLst/>
            <a:gdLst>
              <a:gd name="connsiteX0" fmla="*/ 2028825 w 2028825"/>
              <a:gd name="connsiteY0" fmla="*/ 76200 h 76200"/>
              <a:gd name="connsiteX1" fmla="*/ 1371600 w 2028825"/>
              <a:gd name="connsiteY1" fmla="*/ 66675 h 76200"/>
              <a:gd name="connsiteX2" fmla="*/ 0 w 2028825"/>
              <a:gd name="connsiteY2" fmla="*/ 0 h 76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28825" h="76200">
                <a:moveTo>
                  <a:pt x="2028825" y="76200"/>
                </a:moveTo>
                <a:lnTo>
                  <a:pt x="1371600" y="66675"/>
                </a:lnTo>
                <a:lnTo>
                  <a:pt x="0" y="0"/>
                </a:lnTo>
              </a:path>
            </a:pathLst>
          </a:custGeom>
          <a:noFill/>
          <a:ln w="25400">
            <a:solidFill>
              <a:srgbClr val="00B050"/>
            </a:solidFill>
            <a:prstDash val="sysDash"/>
            <a:miter lim="800000"/>
            <a:tailEnd type="arrow" w="lg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 sz="1588" dirty="0"/>
          </a:p>
        </p:txBody>
      </p:sp>
      <p:sp>
        <p:nvSpPr>
          <p:cNvPr id="29" name="Freeform 4"/>
          <p:cNvSpPr/>
          <p:nvPr/>
        </p:nvSpPr>
        <p:spPr>
          <a:xfrm>
            <a:off x="1441780" y="2255464"/>
            <a:ext cx="2870413" cy="307868"/>
          </a:xfrm>
          <a:custGeom>
            <a:avLst/>
            <a:gdLst>
              <a:gd name="connsiteX0" fmla="*/ 3019425 w 3019425"/>
              <a:gd name="connsiteY0" fmla="*/ 323850 h 323850"/>
              <a:gd name="connsiteX1" fmla="*/ 2400300 w 3019425"/>
              <a:gd name="connsiteY1" fmla="*/ 295275 h 323850"/>
              <a:gd name="connsiteX2" fmla="*/ 1714500 w 3019425"/>
              <a:gd name="connsiteY2" fmla="*/ 95250 h 323850"/>
              <a:gd name="connsiteX3" fmla="*/ 457200 w 3019425"/>
              <a:gd name="connsiteY3" fmla="*/ 209550 h 323850"/>
              <a:gd name="connsiteX4" fmla="*/ 0 w 3019425"/>
              <a:gd name="connsiteY4" fmla="*/ 0 h 323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19425" h="323850">
                <a:moveTo>
                  <a:pt x="3019425" y="323850"/>
                </a:moveTo>
                <a:lnTo>
                  <a:pt x="2400300" y="295275"/>
                </a:lnTo>
                <a:lnTo>
                  <a:pt x="1714500" y="95250"/>
                </a:lnTo>
                <a:lnTo>
                  <a:pt x="457200" y="209550"/>
                </a:lnTo>
                <a:lnTo>
                  <a:pt x="0" y="0"/>
                </a:lnTo>
              </a:path>
            </a:pathLst>
          </a:custGeom>
          <a:noFill/>
          <a:ln w="25400">
            <a:solidFill>
              <a:srgbClr val="00B050"/>
            </a:solidFill>
            <a:prstDash val="sysDash"/>
            <a:miter lim="800000"/>
            <a:tailEnd type="arrow" w="lg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 sz="1588" dirty="0"/>
          </a:p>
        </p:txBody>
      </p:sp>
      <p:sp>
        <p:nvSpPr>
          <p:cNvPr id="30" name="Freeform 5"/>
          <p:cNvSpPr/>
          <p:nvPr/>
        </p:nvSpPr>
        <p:spPr>
          <a:xfrm>
            <a:off x="853209" y="1784607"/>
            <a:ext cx="561406" cy="452747"/>
          </a:xfrm>
          <a:custGeom>
            <a:avLst/>
            <a:gdLst>
              <a:gd name="connsiteX0" fmla="*/ 590550 w 590550"/>
              <a:gd name="connsiteY0" fmla="*/ 476250 h 476250"/>
              <a:gd name="connsiteX1" fmla="*/ 0 w 590550"/>
              <a:gd name="connsiteY1" fmla="*/ 76200 h 476250"/>
              <a:gd name="connsiteX2" fmla="*/ 19050 w 590550"/>
              <a:gd name="connsiteY2" fmla="*/ 0 h 476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90550" h="476250">
                <a:moveTo>
                  <a:pt x="590550" y="476250"/>
                </a:moveTo>
                <a:lnTo>
                  <a:pt x="0" y="76200"/>
                </a:lnTo>
                <a:lnTo>
                  <a:pt x="19050" y="0"/>
                </a:lnTo>
              </a:path>
            </a:pathLst>
          </a:custGeom>
          <a:noFill/>
          <a:ln w="25400">
            <a:solidFill>
              <a:srgbClr val="00B050"/>
            </a:solidFill>
            <a:prstDash val="sysDash"/>
            <a:miter lim="800000"/>
            <a:tailEnd type="arrow" w="lg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 sz="1588" dirty="0"/>
          </a:p>
        </p:txBody>
      </p:sp>
      <p:cxnSp>
        <p:nvCxnSpPr>
          <p:cNvPr id="31" name="Straight Connector 30"/>
          <p:cNvCxnSpPr/>
          <p:nvPr/>
        </p:nvCxnSpPr>
        <p:spPr>
          <a:xfrm flipH="1">
            <a:off x="3625466" y="1875896"/>
            <a:ext cx="135348" cy="76780"/>
          </a:xfrm>
          <a:prstGeom prst="line">
            <a:avLst/>
          </a:prstGeom>
          <a:ln w="603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H="1" flipV="1">
            <a:off x="3689316" y="1921530"/>
            <a:ext cx="972657" cy="14941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4612547" y="1968636"/>
            <a:ext cx="858997" cy="336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794" dirty="0"/>
              <a:t>STAIRS CLOSED DURING EVENTS</a:t>
            </a:r>
          </a:p>
        </p:txBody>
      </p:sp>
      <p:sp>
        <p:nvSpPr>
          <p:cNvPr id="34" name="Freeform 12"/>
          <p:cNvSpPr/>
          <p:nvPr/>
        </p:nvSpPr>
        <p:spPr>
          <a:xfrm>
            <a:off x="431508" y="1329771"/>
            <a:ext cx="1026571" cy="347710"/>
          </a:xfrm>
          <a:custGeom>
            <a:avLst/>
            <a:gdLst>
              <a:gd name="connsiteX0" fmla="*/ 0 w 1079863"/>
              <a:gd name="connsiteY0" fmla="*/ 287383 h 365760"/>
              <a:gd name="connsiteX1" fmla="*/ 400594 w 1079863"/>
              <a:gd name="connsiteY1" fmla="*/ 365760 h 365760"/>
              <a:gd name="connsiteX2" fmla="*/ 574766 w 1079863"/>
              <a:gd name="connsiteY2" fmla="*/ 0 h 365760"/>
              <a:gd name="connsiteX3" fmla="*/ 1079863 w 1079863"/>
              <a:gd name="connsiteY3" fmla="*/ 8709 h 365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79863" h="365760">
                <a:moveTo>
                  <a:pt x="0" y="287383"/>
                </a:moveTo>
                <a:lnTo>
                  <a:pt x="400594" y="365760"/>
                </a:lnTo>
                <a:lnTo>
                  <a:pt x="574766" y="0"/>
                </a:lnTo>
                <a:lnTo>
                  <a:pt x="1079863" y="8709"/>
                </a:lnTo>
              </a:path>
            </a:pathLst>
          </a:custGeom>
          <a:noFill/>
          <a:ln w="25400">
            <a:solidFill>
              <a:srgbClr val="C00000"/>
            </a:solidFill>
            <a:prstDash val="sysDash"/>
            <a:miter lim="800000"/>
            <a:headEnd type="arrow" w="lg" len="sm"/>
            <a:tailEnd type="arrow" w="lg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 sz="1588" dirty="0"/>
          </a:p>
        </p:txBody>
      </p:sp>
      <p:sp>
        <p:nvSpPr>
          <p:cNvPr id="35" name="Freeform 13"/>
          <p:cNvSpPr/>
          <p:nvPr/>
        </p:nvSpPr>
        <p:spPr>
          <a:xfrm>
            <a:off x="1532588" y="1139358"/>
            <a:ext cx="2574705" cy="173854"/>
          </a:xfrm>
          <a:custGeom>
            <a:avLst/>
            <a:gdLst>
              <a:gd name="connsiteX0" fmla="*/ 0 w 2778034"/>
              <a:gd name="connsiteY0" fmla="*/ 200297 h 200297"/>
              <a:gd name="connsiteX1" fmla="*/ 531222 w 2778034"/>
              <a:gd name="connsiteY1" fmla="*/ 26126 h 200297"/>
              <a:gd name="connsiteX2" fmla="*/ 2778034 w 2778034"/>
              <a:gd name="connsiteY2" fmla="*/ 0 h 200297"/>
              <a:gd name="connsiteX0" fmla="*/ 0 w 2708366"/>
              <a:gd name="connsiteY0" fmla="*/ 182879 h 182879"/>
              <a:gd name="connsiteX1" fmla="*/ 461554 w 2708366"/>
              <a:gd name="connsiteY1" fmla="*/ 26126 h 182879"/>
              <a:gd name="connsiteX2" fmla="*/ 2708366 w 2708366"/>
              <a:gd name="connsiteY2" fmla="*/ 0 h 182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08366" h="182879">
                <a:moveTo>
                  <a:pt x="0" y="182879"/>
                </a:moveTo>
                <a:lnTo>
                  <a:pt x="461554" y="26126"/>
                </a:lnTo>
                <a:lnTo>
                  <a:pt x="2708366" y="0"/>
                </a:lnTo>
              </a:path>
            </a:pathLst>
          </a:custGeom>
          <a:noFill/>
          <a:ln w="25400">
            <a:solidFill>
              <a:srgbClr val="C00000"/>
            </a:solidFill>
            <a:prstDash val="sysDash"/>
            <a:miter lim="800000"/>
            <a:headEnd type="arrow" w="lg" len="sm"/>
            <a:tailEnd type="arrow" w="lg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 sz="1588" dirty="0"/>
          </a:p>
        </p:txBody>
      </p:sp>
      <p:sp>
        <p:nvSpPr>
          <p:cNvPr id="37" name="TextBox 36"/>
          <p:cNvSpPr txBox="1"/>
          <p:nvPr/>
        </p:nvSpPr>
        <p:spPr>
          <a:xfrm>
            <a:off x="4395222" y="1289690"/>
            <a:ext cx="1578969" cy="2145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794" dirty="0"/>
              <a:t>EXISTING PLAZA ENTRANCE</a:t>
            </a:r>
          </a:p>
        </p:txBody>
      </p:sp>
      <p:sp>
        <p:nvSpPr>
          <p:cNvPr id="38" name="Freeform 6"/>
          <p:cNvSpPr/>
          <p:nvPr/>
        </p:nvSpPr>
        <p:spPr>
          <a:xfrm>
            <a:off x="4221644" y="2582455"/>
            <a:ext cx="36220" cy="344088"/>
          </a:xfrm>
          <a:custGeom>
            <a:avLst/>
            <a:gdLst>
              <a:gd name="connsiteX0" fmla="*/ 38100 w 38100"/>
              <a:gd name="connsiteY0" fmla="*/ 361950 h 361950"/>
              <a:gd name="connsiteX1" fmla="*/ 0 w 38100"/>
              <a:gd name="connsiteY1" fmla="*/ 0 h 361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8100" h="361950">
                <a:moveTo>
                  <a:pt x="38100" y="361950"/>
                </a:moveTo>
                <a:lnTo>
                  <a:pt x="0" y="0"/>
                </a:lnTo>
              </a:path>
            </a:pathLst>
          </a:custGeom>
          <a:noFill/>
          <a:ln w="25400">
            <a:solidFill>
              <a:srgbClr val="00B050"/>
            </a:solidFill>
            <a:prstDash val="sysDash"/>
            <a:miter lim="800000"/>
            <a:tailEnd type="arrow" w="lg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 sz="1588" dirty="0"/>
          </a:p>
        </p:txBody>
      </p:sp>
      <p:sp>
        <p:nvSpPr>
          <p:cNvPr id="51" name="Oval 50"/>
          <p:cNvSpPr/>
          <p:nvPr/>
        </p:nvSpPr>
        <p:spPr>
          <a:xfrm>
            <a:off x="4946611" y="4035072"/>
            <a:ext cx="949843" cy="457896"/>
          </a:xfrm>
          <a:prstGeom prst="ellipse">
            <a:avLst/>
          </a:prstGeom>
          <a:ln w="28575">
            <a:solidFill>
              <a:schemeClr val="accent6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 sz="1588" dirty="0"/>
          </a:p>
        </p:txBody>
      </p:sp>
      <p:sp>
        <p:nvSpPr>
          <p:cNvPr id="52" name="TextBox 51"/>
          <p:cNvSpPr txBox="1"/>
          <p:nvPr/>
        </p:nvSpPr>
        <p:spPr>
          <a:xfrm>
            <a:off x="5872930" y="3660143"/>
            <a:ext cx="3000361" cy="336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794" dirty="0"/>
              <a:t>BOAT PASSENGER LOADING/UNLOADING                                                     ZONE AND QUEUING AREA</a:t>
            </a:r>
          </a:p>
        </p:txBody>
      </p:sp>
      <p:cxnSp>
        <p:nvCxnSpPr>
          <p:cNvPr id="54" name="Straight Connector 53"/>
          <p:cNvCxnSpPr/>
          <p:nvPr/>
        </p:nvCxnSpPr>
        <p:spPr>
          <a:xfrm>
            <a:off x="3883374" y="1563556"/>
            <a:ext cx="5139" cy="84307"/>
          </a:xfrm>
          <a:prstGeom prst="line">
            <a:avLst/>
          </a:prstGeom>
          <a:ln w="603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 flipH="1" flipV="1">
            <a:off x="3883374" y="1598348"/>
            <a:ext cx="778599" cy="47108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 flipH="1">
            <a:off x="2971141" y="1210571"/>
            <a:ext cx="639976" cy="992779"/>
          </a:xfrm>
          <a:prstGeom prst="line">
            <a:avLst/>
          </a:prstGeom>
          <a:noFill/>
          <a:ln w="25400">
            <a:solidFill>
              <a:srgbClr val="C00000"/>
            </a:solidFill>
            <a:prstDash val="sysDash"/>
            <a:miter lim="800000"/>
            <a:headEnd type="arrow" w="lg" len="sm"/>
            <a:tailEnd type="arrow" w="lg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/>
          <p:cNvCxnSpPr/>
          <p:nvPr/>
        </p:nvCxnSpPr>
        <p:spPr>
          <a:xfrm flipH="1">
            <a:off x="3105002" y="1219899"/>
            <a:ext cx="639976" cy="992779"/>
          </a:xfrm>
          <a:prstGeom prst="line">
            <a:avLst/>
          </a:prstGeom>
          <a:noFill/>
          <a:ln w="25400">
            <a:solidFill>
              <a:srgbClr val="00B050"/>
            </a:solidFill>
            <a:prstDash val="sysDash"/>
            <a:miter lim="800000"/>
            <a:headEnd type="arrow" w="lg" len="sm"/>
            <a:tailEnd type="arrow" w="lg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Oval 76"/>
          <p:cNvSpPr/>
          <p:nvPr/>
        </p:nvSpPr>
        <p:spPr>
          <a:xfrm>
            <a:off x="3859483" y="3360448"/>
            <a:ext cx="1839217" cy="671006"/>
          </a:xfrm>
          <a:prstGeom prst="ellipse">
            <a:avLst/>
          </a:prstGeom>
          <a:ln w="28575">
            <a:solidFill>
              <a:schemeClr val="accent6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 sz="1588" dirty="0"/>
          </a:p>
        </p:txBody>
      </p:sp>
      <p:sp>
        <p:nvSpPr>
          <p:cNvPr id="78" name="TextBox 77"/>
          <p:cNvSpPr txBox="1"/>
          <p:nvPr/>
        </p:nvSpPr>
        <p:spPr>
          <a:xfrm>
            <a:off x="5870059" y="3352743"/>
            <a:ext cx="2722147" cy="2145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794" dirty="0"/>
              <a:t>WINDSOR RIVER CRUISES DOCKING  LOCATION (APPROX.)</a:t>
            </a:r>
          </a:p>
        </p:txBody>
      </p:sp>
      <p:sp>
        <p:nvSpPr>
          <p:cNvPr id="81" name="Oval 80"/>
          <p:cNvSpPr/>
          <p:nvPr/>
        </p:nvSpPr>
        <p:spPr>
          <a:xfrm rot="2722906">
            <a:off x="6439734" y="4319269"/>
            <a:ext cx="349199" cy="570230"/>
          </a:xfrm>
          <a:prstGeom prst="ellipse">
            <a:avLst/>
          </a:prstGeom>
          <a:solidFill>
            <a:schemeClr val="accent4">
              <a:alpha val="61000"/>
            </a:schemeClr>
          </a:solidFill>
          <a:ln w="9525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80682" tIns="40341" rIns="80682" bIns="4034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CA" sz="1588" dirty="0"/>
          </a:p>
        </p:txBody>
      </p:sp>
      <p:sp>
        <p:nvSpPr>
          <p:cNvPr id="79" name="Oval 78"/>
          <p:cNvSpPr/>
          <p:nvPr/>
        </p:nvSpPr>
        <p:spPr>
          <a:xfrm>
            <a:off x="6286898" y="4667808"/>
            <a:ext cx="338269" cy="467314"/>
          </a:xfrm>
          <a:prstGeom prst="ellipse">
            <a:avLst/>
          </a:prstGeom>
          <a:ln w="28575">
            <a:solidFill>
              <a:schemeClr val="accent6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 sz="1588" dirty="0"/>
          </a:p>
        </p:txBody>
      </p:sp>
      <p:cxnSp>
        <p:nvCxnSpPr>
          <p:cNvPr id="82" name="Straight Connector 81"/>
          <p:cNvCxnSpPr>
            <a:endCxn id="81" idx="7"/>
          </p:cNvCxnSpPr>
          <p:nvPr/>
        </p:nvCxnSpPr>
        <p:spPr>
          <a:xfrm>
            <a:off x="6709957" y="4031116"/>
            <a:ext cx="134597" cy="519542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Freeform 55"/>
          <p:cNvSpPr/>
          <p:nvPr/>
        </p:nvSpPr>
        <p:spPr>
          <a:xfrm>
            <a:off x="6758208" y="4165350"/>
            <a:ext cx="1858548" cy="49583"/>
          </a:xfrm>
          <a:custGeom>
            <a:avLst/>
            <a:gdLst>
              <a:gd name="connsiteX0" fmla="*/ 0 w 3577133"/>
              <a:gd name="connsiteY0" fmla="*/ 58521 h 124358"/>
              <a:gd name="connsiteX1" fmla="*/ 1865376 w 3577133"/>
              <a:gd name="connsiteY1" fmla="*/ 0 h 124358"/>
              <a:gd name="connsiteX2" fmla="*/ 3577133 w 3577133"/>
              <a:gd name="connsiteY2" fmla="*/ 124358 h 124358"/>
              <a:gd name="connsiteX0" fmla="*/ 0 w 2058611"/>
              <a:gd name="connsiteY0" fmla="*/ 70886 h 70886"/>
              <a:gd name="connsiteX1" fmla="*/ 1865376 w 2058611"/>
              <a:gd name="connsiteY1" fmla="*/ 12365 h 70886"/>
              <a:gd name="connsiteX2" fmla="*/ 2058611 w 2058611"/>
              <a:gd name="connsiteY2" fmla="*/ 11914 h 70886"/>
              <a:gd name="connsiteX0" fmla="*/ 0 w 1865376"/>
              <a:gd name="connsiteY0" fmla="*/ 58521 h 58521"/>
              <a:gd name="connsiteX1" fmla="*/ 1865376 w 1865376"/>
              <a:gd name="connsiteY1" fmla="*/ 0 h 58521"/>
              <a:gd name="connsiteX0" fmla="*/ 0 w 2023469"/>
              <a:gd name="connsiteY0" fmla="*/ 54361 h 54361"/>
              <a:gd name="connsiteX1" fmla="*/ 2023469 w 2023469"/>
              <a:gd name="connsiteY1" fmla="*/ 0 h 54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023469" h="54361">
                <a:moveTo>
                  <a:pt x="0" y="54361"/>
                </a:moveTo>
                <a:lnTo>
                  <a:pt x="2023469" y="0"/>
                </a:lnTo>
              </a:path>
            </a:pathLst>
          </a:custGeom>
          <a:ln w="3175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 sz="1588" dirty="0"/>
          </a:p>
        </p:txBody>
      </p:sp>
      <p:sp>
        <p:nvSpPr>
          <p:cNvPr id="84" name="TextBox 83"/>
          <p:cNvSpPr txBox="1"/>
          <p:nvPr/>
        </p:nvSpPr>
        <p:spPr>
          <a:xfrm>
            <a:off x="6953709" y="4704937"/>
            <a:ext cx="1578969" cy="4589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794" dirty="0"/>
              <a:t>EXISTNG PLAZA ENTRANCE</a:t>
            </a:r>
          </a:p>
          <a:p>
            <a:r>
              <a:rPr lang="en-CA" sz="794" dirty="0"/>
              <a:t>TICKET BOOTH</a:t>
            </a:r>
          </a:p>
          <a:p>
            <a:endParaRPr lang="en-CA" sz="794" dirty="0"/>
          </a:p>
        </p:txBody>
      </p:sp>
      <p:sp>
        <p:nvSpPr>
          <p:cNvPr id="87" name="TextBox 86"/>
          <p:cNvSpPr txBox="1"/>
          <p:nvPr/>
        </p:nvSpPr>
        <p:spPr>
          <a:xfrm>
            <a:off x="6749784" y="4193217"/>
            <a:ext cx="1870138" cy="336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794" dirty="0"/>
              <a:t>RIVERFRONT TRAILS CLOSED </a:t>
            </a:r>
          </a:p>
          <a:p>
            <a:pPr algn="ctr"/>
            <a:r>
              <a:rPr lang="en-CA" sz="794" dirty="0"/>
              <a:t>DURING EVENTS</a:t>
            </a:r>
          </a:p>
        </p:txBody>
      </p:sp>
      <p:cxnSp>
        <p:nvCxnSpPr>
          <p:cNvPr id="91" name="Straight Connector 90"/>
          <p:cNvCxnSpPr/>
          <p:nvPr/>
        </p:nvCxnSpPr>
        <p:spPr>
          <a:xfrm flipH="1" flipV="1">
            <a:off x="6709957" y="4597133"/>
            <a:ext cx="298891" cy="21252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/>
          <p:cNvCxnSpPr>
            <a:endCxn id="79" idx="6"/>
          </p:cNvCxnSpPr>
          <p:nvPr/>
        </p:nvCxnSpPr>
        <p:spPr>
          <a:xfrm flipH="1" flipV="1">
            <a:off x="6625168" y="4901465"/>
            <a:ext cx="389299" cy="2642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/>
          <p:cNvCxnSpPr>
            <a:endCxn id="51" idx="7"/>
          </p:cNvCxnSpPr>
          <p:nvPr/>
        </p:nvCxnSpPr>
        <p:spPr>
          <a:xfrm flipH="1">
            <a:off x="5757353" y="3759816"/>
            <a:ext cx="176585" cy="342313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 flipH="1">
            <a:off x="5614999" y="3454581"/>
            <a:ext cx="312632" cy="84013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Freeform 13"/>
          <p:cNvSpPr/>
          <p:nvPr/>
        </p:nvSpPr>
        <p:spPr>
          <a:xfrm>
            <a:off x="3400741" y="5320777"/>
            <a:ext cx="1934280" cy="292060"/>
          </a:xfrm>
          <a:custGeom>
            <a:avLst/>
            <a:gdLst>
              <a:gd name="connsiteX0" fmla="*/ 0 w 2778034"/>
              <a:gd name="connsiteY0" fmla="*/ 200297 h 200297"/>
              <a:gd name="connsiteX1" fmla="*/ 531222 w 2778034"/>
              <a:gd name="connsiteY1" fmla="*/ 26126 h 200297"/>
              <a:gd name="connsiteX2" fmla="*/ 2778034 w 2778034"/>
              <a:gd name="connsiteY2" fmla="*/ 0 h 200297"/>
              <a:gd name="connsiteX0" fmla="*/ 0 w 2708366"/>
              <a:gd name="connsiteY0" fmla="*/ 182879 h 182879"/>
              <a:gd name="connsiteX1" fmla="*/ 461554 w 2708366"/>
              <a:gd name="connsiteY1" fmla="*/ 26126 h 182879"/>
              <a:gd name="connsiteX2" fmla="*/ 2708366 w 2708366"/>
              <a:gd name="connsiteY2" fmla="*/ 0 h 182879"/>
              <a:gd name="connsiteX0" fmla="*/ 0 w 2246812"/>
              <a:gd name="connsiteY0" fmla="*/ 26126 h 26126"/>
              <a:gd name="connsiteX1" fmla="*/ 2246812 w 2246812"/>
              <a:gd name="connsiteY1" fmla="*/ 0 h 26126"/>
              <a:gd name="connsiteX0" fmla="*/ 0 w 2865662"/>
              <a:gd name="connsiteY0" fmla="*/ 0 h 53441"/>
              <a:gd name="connsiteX1" fmla="*/ 2865662 w 2865662"/>
              <a:gd name="connsiteY1" fmla="*/ 53441 h 53441"/>
              <a:gd name="connsiteX0" fmla="*/ 0 w 3351901"/>
              <a:gd name="connsiteY0" fmla="*/ 132215 h 132215"/>
              <a:gd name="connsiteX1" fmla="*/ 3351901 w 3351901"/>
              <a:gd name="connsiteY1" fmla="*/ 0 h 132215"/>
              <a:gd name="connsiteX0" fmla="*/ 0 w 1972750"/>
              <a:gd name="connsiteY0" fmla="*/ 8444 h 8444"/>
              <a:gd name="connsiteX1" fmla="*/ 1972750 w 1972750"/>
              <a:gd name="connsiteY1" fmla="*/ 0 h 8444"/>
              <a:gd name="connsiteX0" fmla="*/ 0 w 10314"/>
              <a:gd name="connsiteY0" fmla="*/ 0 h 10939"/>
              <a:gd name="connsiteX1" fmla="*/ 10314 w 10314"/>
              <a:gd name="connsiteY1" fmla="*/ 10939 h 10939"/>
              <a:gd name="connsiteX0" fmla="*/ 0 w 10314"/>
              <a:gd name="connsiteY0" fmla="*/ 0 h 10939"/>
              <a:gd name="connsiteX1" fmla="*/ 5177 w 10314"/>
              <a:gd name="connsiteY1" fmla="*/ 3079 h 10939"/>
              <a:gd name="connsiteX2" fmla="*/ 10314 w 10314"/>
              <a:gd name="connsiteY2" fmla="*/ 10939 h 10939"/>
              <a:gd name="connsiteX0" fmla="*/ 0 w 10314"/>
              <a:gd name="connsiteY0" fmla="*/ 352889 h 363828"/>
              <a:gd name="connsiteX1" fmla="*/ 4953 w 10314"/>
              <a:gd name="connsiteY1" fmla="*/ 0 h 363828"/>
              <a:gd name="connsiteX2" fmla="*/ 10314 w 10314"/>
              <a:gd name="connsiteY2" fmla="*/ 363828 h 363828"/>
              <a:gd name="connsiteX0" fmla="*/ 0 w 10314"/>
              <a:gd name="connsiteY0" fmla="*/ 352889 h 363828"/>
              <a:gd name="connsiteX1" fmla="*/ 4953 w 10314"/>
              <a:gd name="connsiteY1" fmla="*/ 0 h 363828"/>
              <a:gd name="connsiteX2" fmla="*/ 10314 w 10314"/>
              <a:gd name="connsiteY2" fmla="*/ 363828 h 363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314" h="363828">
                <a:moveTo>
                  <a:pt x="0" y="352889"/>
                </a:moveTo>
                <a:lnTo>
                  <a:pt x="4953" y="0"/>
                </a:lnTo>
                <a:lnTo>
                  <a:pt x="10314" y="363828"/>
                </a:lnTo>
              </a:path>
            </a:pathLst>
          </a:custGeom>
          <a:noFill/>
          <a:ln w="25400">
            <a:solidFill>
              <a:schemeClr val="accent1"/>
            </a:solidFill>
            <a:prstDash val="sysDash"/>
            <a:miter lim="800000"/>
            <a:headEnd type="arrow" w="lg" len="sm"/>
            <a:tailEnd type="arrow" w="lg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 sz="1588" dirty="0"/>
          </a:p>
        </p:txBody>
      </p:sp>
      <p:sp>
        <p:nvSpPr>
          <p:cNvPr id="103" name="Freeform 53"/>
          <p:cNvSpPr/>
          <p:nvPr/>
        </p:nvSpPr>
        <p:spPr>
          <a:xfrm>
            <a:off x="3358710" y="4413101"/>
            <a:ext cx="3269479" cy="84363"/>
          </a:xfrm>
          <a:custGeom>
            <a:avLst/>
            <a:gdLst>
              <a:gd name="connsiteX0" fmla="*/ 0 w 2333548"/>
              <a:gd name="connsiteY0" fmla="*/ 58522 h 131674"/>
              <a:gd name="connsiteX1" fmla="*/ 1492300 w 2333548"/>
              <a:gd name="connsiteY1" fmla="*/ 0 h 131674"/>
              <a:gd name="connsiteX2" fmla="*/ 2333548 w 2333548"/>
              <a:gd name="connsiteY2" fmla="*/ 131674 h 131674"/>
              <a:gd name="connsiteX0" fmla="*/ 0 w 841248"/>
              <a:gd name="connsiteY0" fmla="*/ 0 h 131674"/>
              <a:gd name="connsiteX1" fmla="*/ 841248 w 841248"/>
              <a:gd name="connsiteY1" fmla="*/ 131674 h 131674"/>
              <a:gd name="connsiteX0" fmla="*/ 0 w 4054451"/>
              <a:gd name="connsiteY0" fmla="*/ 45140 h 45140"/>
              <a:gd name="connsiteX1" fmla="*/ 4054451 w 4054451"/>
              <a:gd name="connsiteY1" fmla="*/ 0 h 45140"/>
              <a:gd name="connsiteX0" fmla="*/ 0 w 4108364"/>
              <a:gd name="connsiteY0" fmla="*/ 98184 h 98184"/>
              <a:gd name="connsiteX1" fmla="*/ 4108364 w 4108364"/>
              <a:gd name="connsiteY1" fmla="*/ 0 h 98184"/>
              <a:gd name="connsiteX0" fmla="*/ 0 w 4108364"/>
              <a:gd name="connsiteY0" fmla="*/ 98184 h 98184"/>
              <a:gd name="connsiteX1" fmla="*/ 3639370 w 4108364"/>
              <a:gd name="connsiteY1" fmla="*/ 9442 h 98184"/>
              <a:gd name="connsiteX2" fmla="*/ 4108364 w 4108364"/>
              <a:gd name="connsiteY2" fmla="*/ 0 h 98184"/>
              <a:gd name="connsiteX0" fmla="*/ 0 w 4194624"/>
              <a:gd name="connsiteY0" fmla="*/ 88742 h 88742"/>
              <a:gd name="connsiteX1" fmla="*/ 3639370 w 4194624"/>
              <a:gd name="connsiteY1" fmla="*/ 0 h 88742"/>
              <a:gd name="connsiteX2" fmla="*/ 4194624 w 4194624"/>
              <a:gd name="connsiteY2" fmla="*/ 78965 h 887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194624" h="88742">
                <a:moveTo>
                  <a:pt x="0" y="88742"/>
                </a:moveTo>
                <a:lnTo>
                  <a:pt x="3639370" y="0"/>
                </a:lnTo>
                <a:lnTo>
                  <a:pt x="4194624" y="78965"/>
                </a:lnTo>
              </a:path>
            </a:pathLst>
          </a:custGeom>
          <a:noFill/>
          <a:ln w="25400">
            <a:solidFill>
              <a:srgbClr val="00B050"/>
            </a:solidFill>
            <a:prstDash val="sysDash"/>
            <a:miter lim="800000"/>
            <a:tailEnd type="arrow" w="lg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 sz="1588" dirty="0"/>
          </a:p>
        </p:txBody>
      </p:sp>
      <p:cxnSp>
        <p:nvCxnSpPr>
          <p:cNvPr id="104" name="Straight Connector 103"/>
          <p:cNvCxnSpPr/>
          <p:nvPr/>
        </p:nvCxnSpPr>
        <p:spPr>
          <a:xfrm flipH="1">
            <a:off x="4690864" y="4285170"/>
            <a:ext cx="1400854" cy="1657534"/>
          </a:xfrm>
          <a:prstGeom prst="line">
            <a:avLst/>
          </a:prstGeom>
          <a:noFill/>
          <a:ln w="25400">
            <a:solidFill>
              <a:srgbClr val="C00000"/>
            </a:solidFill>
            <a:prstDash val="sysDash"/>
            <a:miter lim="800000"/>
            <a:headEnd type="arrow" w="lg" len="sm"/>
            <a:tailEnd type="arrow" w="lg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Freeform 13"/>
          <p:cNvSpPr/>
          <p:nvPr/>
        </p:nvSpPr>
        <p:spPr>
          <a:xfrm>
            <a:off x="3399038" y="4226526"/>
            <a:ext cx="3245312" cy="83667"/>
          </a:xfrm>
          <a:custGeom>
            <a:avLst/>
            <a:gdLst>
              <a:gd name="connsiteX0" fmla="*/ 0 w 2778034"/>
              <a:gd name="connsiteY0" fmla="*/ 200297 h 200297"/>
              <a:gd name="connsiteX1" fmla="*/ 531222 w 2778034"/>
              <a:gd name="connsiteY1" fmla="*/ 26126 h 200297"/>
              <a:gd name="connsiteX2" fmla="*/ 2778034 w 2778034"/>
              <a:gd name="connsiteY2" fmla="*/ 0 h 200297"/>
              <a:gd name="connsiteX0" fmla="*/ 0 w 2708366"/>
              <a:gd name="connsiteY0" fmla="*/ 182879 h 182879"/>
              <a:gd name="connsiteX1" fmla="*/ 461554 w 2708366"/>
              <a:gd name="connsiteY1" fmla="*/ 26126 h 182879"/>
              <a:gd name="connsiteX2" fmla="*/ 2708366 w 2708366"/>
              <a:gd name="connsiteY2" fmla="*/ 0 h 182879"/>
              <a:gd name="connsiteX0" fmla="*/ 0 w 2246812"/>
              <a:gd name="connsiteY0" fmla="*/ 26126 h 26126"/>
              <a:gd name="connsiteX1" fmla="*/ 2246812 w 2246812"/>
              <a:gd name="connsiteY1" fmla="*/ 0 h 26126"/>
              <a:gd name="connsiteX0" fmla="*/ 0 w 2865662"/>
              <a:gd name="connsiteY0" fmla="*/ 0 h 53441"/>
              <a:gd name="connsiteX1" fmla="*/ 2865662 w 2865662"/>
              <a:gd name="connsiteY1" fmla="*/ 53441 h 53441"/>
              <a:gd name="connsiteX0" fmla="*/ 0 w 3351901"/>
              <a:gd name="connsiteY0" fmla="*/ 132215 h 132215"/>
              <a:gd name="connsiteX1" fmla="*/ 3351901 w 3351901"/>
              <a:gd name="connsiteY1" fmla="*/ 0 h 132215"/>
              <a:gd name="connsiteX0" fmla="*/ 0 w 3466830"/>
              <a:gd name="connsiteY0" fmla="*/ 0 h 18078"/>
              <a:gd name="connsiteX1" fmla="*/ 3466830 w 3466830"/>
              <a:gd name="connsiteY1" fmla="*/ 18078 h 18078"/>
              <a:gd name="connsiteX0" fmla="*/ 0 w 3413786"/>
              <a:gd name="connsiteY0" fmla="*/ 88012 h 88012"/>
              <a:gd name="connsiteX1" fmla="*/ 3413786 w 3413786"/>
              <a:gd name="connsiteY1" fmla="*/ 0 h 88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413786" h="88012">
                <a:moveTo>
                  <a:pt x="0" y="88012"/>
                </a:moveTo>
                <a:lnTo>
                  <a:pt x="3413786" y="0"/>
                </a:lnTo>
              </a:path>
            </a:pathLst>
          </a:custGeom>
          <a:noFill/>
          <a:ln w="25400">
            <a:solidFill>
              <a:srgbClr val="C00000"/>
            </a:solidFill>
            <a:prstDash val="sysDash"/>
            <a:miter lim="800000"/>
            <a:headEnd type="arrow" w="lg" len="sm"/>
            <a:tailEnd type="arrow" w="lg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 sz="1588" dirty="0"/>
          </a:p>
        </p:txBody>
      </p:sp>
      <p:cxnSp>
        <p:nvCxnSpPr>
          <p:cNvPr id="109" name="Straight Connector 108"/>
          <p:cNvCxnSpPr/>
          <p:nvPr/>
        </p:nvCxnSpPr>
        <p:spPr>
          <a:xfrm flipH="1">
            <a:off x="4420196" y="4413101"/>
            <a:ext cx="1377903" cy="1529603"/>
          </a:xfrm>
          <a:prstGeom prst="line">
            <a:avLst/>
          </a:prstGeom>
          <a:noFill/>
          <a:ln w="25400">
            <a:solidFill>
              <a:srgbClr val="00B050"/>
            </a:solidFill>
            <a:prstDash val="sysDash"/>
            <a:miter lim="800000"/>
            <a:headEnd type="arrow" w="lg" len="sm"/>
            <a:tailEnd type="arrow" w="lg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TextBox 111"/>
          <p:cNvSpPr txBox="1"/>
          <p:nvPr/>
        </p:nvSpPr>
        <p:spPr>
          <a:xfrm>
            <a:off x="7164390" y="2570448"/>
            <a:ext cx="2205908" cy="2417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971" u="sng" dirty="0"/>
              <a:t>CURRENT SITE CIRCULATION</a:t>
            </a:r>
          </a:p>
        </p:txBody>
      </p:sp>
      <p:sp>
        <p:nvSpPr>
          <p:cNvPr id="113" name="TextBox 112"/>
          <p:cNvSpPr txBox="1"/>
          <p:nvPr/>
        </p:nvSpPr>
        <p:spPr>
          <a:xfrm>
            <a:off x="4446622" y="5992544"/>
            <a:ext cx="4513169" cy="2417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971" u="sng" dirty="0"/>
              <a:t>DETAIL ‘A’ - CURRENT SITE CIRCULATION ADJACENT TO FESTIVAL PLAZA ENTRANCE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408666" y="3092595"/>
            <a:ext cx="1866886" cy="763221"/>
            <a:chOff x="1255128" y="3114286"/>
            <a:chExt cx="2115804" cy="864984"/>
          </a:xfrm>
        </p:grpSpPr>
        <p:grpSp>
          <p:nvGrpSpPr>
            <p:cNvPr id="40" name="Group 39"/>
            <p:cNvGrpSpPr/>
            <p:nvPr/>
          </p:nvGrpSpPr>
          <p:grpSpPr>
            <a:xfrm>
              <a:off x="1302504" y="3353119"/>
              <a:ext cx="2068428" cy="626151"/>
              <a:chOff x="5462587" y="4603074"/>
              <a:chExt cx="2068428" cy="626151"/>
            </a:xfrm>
          </p:grpSpPr>
          <p:sp>
            <p:nvSpPr>
              <p:cNvPr id="41" name="Rectangle 40"/>
              <p:cNvSpPr/>
              <p:nvPr/>
            </p:nvSpPr>
            <p:spPr>
              <a:xfrm>
                <a:off x="5462587" y="4603074"/>
                <a:ext cx="2021052" cy="626151"/>
              </a:xfrm>
              <a:prstGeom prst="rect">
                <a:avLst/>
              </a:prstGeom>
              <a:solidFill>
                <a:schemeClr val="bg1"/>
              </a:solidFill>
              <a:ln w="9525" cmpd="sng">
                <a:solidFill>
                  <a:schemeClr val="tx1"/>
                </a:solidFill>
                <a:prstDash val="solid"/>
                <a:miter lim="800000"/>
                <a:tailEnd type="arrow" w="lg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CA" sz="1588" dirty="0"/>
              </a:p>
            </p:txBody>
          </p:sp>
          <p:grpSp>
            <p:nvGrpSpPr>
              <p:cNvPr id="42" name="Group 41"/>
              <p:cNvGrpSpPr/>
              <p:nvPr/>
            </p:nvGrpSpPr>
            <p:grpSpPr>
              <a:xfrm>
                <a:off x="5510098" y="4603080"/>
                <a:ext cx="2020917" cy="584263"/>
                <a:chOff x="7179861" y="399584"/>
                <a:chExt cx="2020917" cy="584263"/>
              </a:xfrm>
            </p:grpSpPr>
            <p:sp>
              <p:nvSpPr>
                <p:cNvPr id="43" name="Freeform 43"/>
                <p:cNvSpPr/>
                <p:nvPr/>
              </p:nvSpPr>
              <p:spPr>
                <a:xfrm>
                  <a:off x="7179861" y="531520"/>
                  <a:ext cx="519379" cy="0"/>
                </a:xfrm>
                <a:custGeom>
                  <a:avLst/>
                  <a:gdLst>
                    <a:gd name="connsiteX0" fmla="*/ 0 w 519379"/>
                    <a:gd name="connsiteY0" fmla="*/ 0 h 0"/>
                    <a:gd name="connsiteX1" fmla="*/ 519379 w 519379"/>
                    <a:gd name="connsiteY1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19379">
                      <a:moveTo>
                        <a:pt x="0" y="0"/>
                      </a:moveTo>
                      <a:lnTo>
                        <a:pt x="519379" y="0"/>
                      </a:lnTo>
                    </a:path>
                  </a:pathLst>
                </a:custGeom>
                <a:noFill/>
                <a:ln w="25400">
                  <a:solidFill>
                    <a:srgbClr val="C00000"/>
                  </a:solidFill>
                  <a:prstDash val="sysDash"/>
                  <a:miter lim="800000"/>
                  <a:tailEnd type="arrow" w="lg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CA" sz="1588" dirty="0"/>
                </a:p>
              </p:txBody>
            </p:sp>
            <p:sp>
              <p:nvSpPr>
                <p:cNvPr id="44" name="Freeform 44"/>
                <p:cNvSpPr/>
                <p:nvPr/>
              </p:nvSpPr>
              <p:spPr>
                <a:xfrm>
                  <a:off x="7190834" y="697763"/>
                  <a:ext cx="519379" cy="0"/>
                </a:xfrm>
                <a:custGeom>
                  <a:avLst/>
                  <a:gdLst>
                    <a:gd name="connsiteX0" fmla="*/ 0 w 519379"/>
                    <a:gd name="connsiteY0" fmla="*/ 0 h 0"/>
                    <a:gd name="connsiteX1" fmla="*/ 519379 w 519379"/>
                    <a:gd name="connsiteY1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19379">
                      <a:moveTo>
                        <a:pt x="0" y="0"/>
                      </a:moveTo>
                      <a:lnTo>
                        <a:pt x="519379" y="0"/>
                      </a:lnTo>
                    </a:path>
                  </a:pathLst>
                </a:custGeom>
                <a:noFill/>
                <a:ln w="25400">
                  <a:solidFill>
                    <a:schemeClr val="accent1"/>
                  </a:solidFill>
                  <a:prstDash val="sysDash"/>
                  <a:miter lim="800000"/>
                  <a:tailEnd type="arrow" w="lg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CA" sz="1588" dirty="0"/>
                </a:p>
              </p:txBody>
            </p:sp>
            <p:sp>
              <p:nvSpPr>
                <p:cNvPr id="45" name="Freeform 60"/>
                <p:cNvSpPr/>
                <p:nvPr/>
              </p:nvSpPr>
              <p:spPr>
                <a:xfrm>
                  <a:off x="7188396" y="859689"/>
                  <a:ext cx="519379" cy="0"/>
                </a:xfrm>
                <a:custGeom>
                  <a:avLst/>
                  <a:gdLst>
                    <a:gd name="connsiteX0" fmla="*/ 0 w 519379"/>
                    <a:gd name="connsiteY0" fmla="*/ 0 h 0"/>
                    <a:gd name="connsiteX1" fmla="*/ 519379 w 519379"/>
                    <a:gd name="connsiteY1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19379">
                      <a:moveTo>
                        <a:pt x="0" y="0"/>
                      </a:moveTo>
                      <a:lnTo>
                        <a:pt x="519379" y="0"/>
                      </a:lnTo>
                    </a:path>
                  </a:pathLst>
                </a:custGeom>
                <a:noFill/>
                <a:ln w="25400">
                  <a:solidFill>
                    <a:srgbClr val="00B050"/>
                  </a:solidFill>
                  <a:prstDash val="sysDash"/>
                  <a:miter lim="800000"/>
                  <a:tailEnd type="arrow" w="lg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CA" sz="1588" dirty="0"/>
                </a:p>
              </p:txBody>
            </p:sp>
            <p:sp>
              <p:nvSpPr>
                <p:cNvPr id="46" name="TextBox 45"/>
                <p:cNvSpPr txBox="1"/>
                <p:nvPr/>
              </p:nvSpPr>
              <p:spPr>
                <a:xfrm>
                  <a:off x="7637066" y="399584"/>
                  <a:ext cx="1563712" cy="58426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ts val="1147"/>
                    </a:lnSpc>
                  </a:pPr>
                  <a:r>
                    <a:rPr lang="en-CA" sz="794" dirty="0"/>
                    <a:t>TRAIL USERS</a:t>
                  </a:r>
                </a:p>
                <a:p>
                  <a:pPr>
                    <a:lnSpc>
                      <a:spcPts val="1147"/>
                    </a:lnSpc>
                  </a:pPr>
                  <a:r>
                    <a:rPr lang="en-CA" sz="794" dirty="0"/>
                    <a:t>FESTIVAL SUPPORT VEHICLES</a:t>
                  </a:r>
                </a:p>
                <a:p>
                  <a:pPr>
                    <a:lnSpc>
                      <a:spcPts val="1147"/>
                    </a:lnSpc>
                  </a:pPr>
                  <a:r>
                    <a:rPr lang="en-CA" sz="794" dirty="0"/>
                    <a:t>FESTIVAL PATRONS</a:t>
                  </a:r>
                </a:p>
              </p:txBody>
            </p:sp>
          </p:grpSp>
        </p:grpSp>
        <p:sp>
          <p:nvSpPr>
            <p:cNvPr id="75" name="TextBox 74"/>
            <p:cNvSpPr txBox="1"/>
            <p:nvPr/>
          </p:nvSpPr>
          <p:spPr>
            <a:xfrm>
              <a:off x="1255128" y="3114286"/>
              <a:ext cx="1563712" cy="2645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147"/>
                </a:lnSpc>
              </a:pPr>
              <a:r>
                <a:rPr lang="en-CA" sz="794" dirty="0"/>
                <a:t>TRAFFIC FLOWS:</a:t>
              </a:r>
            </a:p>
          </p:txBody>
        </p:sp>
      </p:grpSp>
      <p:sp>
        <p:nvSpPr>
          <p:cNvPr id="80" name="Oval 79"/>
          <p:cNvSpPr/>
          <p:nvPr/>
        </p:nvSpPr>
        <p:spPr>
          <a:xfrm rot="2722906">
            <a:off x="4035532" y="1163682"/>
            <a:ext cx="189399" cy="309281"/>
          </a:xfrm>
          <a:prstGeom prst="ellipse">
            <a:avLst/>
          </a:prstGeom>
          <a:solidFill>
            <a:schemeClr val="accent4">
              <a:alpha val="61000"/>
            </a:schemeClr>
          </a:solidFill>
          <a:ln w="9525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80682" tIns="40341" rIns="80682" bIns="4034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CA" sz="1588" dirty="0"/>
          </a:p>
        </p:txBody>
      </p:sp>
      <p:cxnSp>
        <p:nvCxnSpPr>
          <p:cNvPr id="21" name="Straight Connector 20"/>
          <p:cNvCxnSpPr/>
          <p:nvPr/>
        </p:nvCxnSpPr>
        <p:spPr>
          <a:xfrm>
            <a:off x="4241814" y="1046043"/>
            <a:ext cx="0" cy="236442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 flipH="1" flipV="1">
            <a:off x="4162758" y="1324701"/>
            <a:ext cx="298676" cy="6156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TextBox 84"/>
          <p:cNvSpPr txBox="1"/>
          <p:nvPr/>
        </p:nvSpPr>
        <p:spPr>
          <a:xfrm>
            <a:off x="5589206" y="1102588"/>
            <a:ext cx="1870138" cy="2145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794" dirty="0"/>
              <a:t>DURING EVENTS</a:t>
            </a:r>
          </a:p>
        </p:txBody>
      </p:sp>
      <p:sp>
        <p:nvSpPr>
          <p:cNvPr id="9" name="Freeform: Shape 8"/>
          <p:cNvSpPr/>
          <p:nvPr/>
        </p:nvSpPr>
        <p:spPr>
          <a:xfrm>
            <a:off x="2660323" y="720538"/>
            <a:ext cx="2334848" cy="1112572"/>
          </a:xfrm>
          <a:custGeom>
            <a:avLst/>
            <a:gdLst>
              <a:gd name="connsiteX0" fmla="*/ 2634965 w 2638697"/>
              <a:gd name="connsiteY0" fmla="*/ 582231 h 1268964"/>
              <a:gd name="connsiteX1" fmla="*/ 2634965 w 2638697"/>
              <a:gd name="connsiteY1" fmla="*/ 0 h 1268964"/>
              <a:gd name="connsiteX2" fmla="*/ 0 w 2638697"/>
              <a:gd name="connsiteY2" fmla="*/ 0 h 1268964"/>
              <a:gd name="connsiteX3" fmla="*/ 0 w 2638697"/>
              <a:gd name="connsiteY3" fmla="*/ 1268964 h 1268964"/>
              <a:gd name="connsiteX4" fmla="*/ 2638697 w 2638697"/>
              <a:gd name="connsiteY4" fmla="*/ 1268964 h 1268964"/>
              <a:gd name="connsiteX5" fmla="*/ 2638697 w 2638697"/>
              <a:gd name="connsiteY5" fmla="*/ 806165 h 1268964"/>
              <a:gd name="connsiteX0" fmla="*/ 2638697 w 2638697"/>
              <a:gd name="connsiteY0" fmla="*/ 691157 h 1268964"/>
              <a:gd name="connsiteX1" fmla="*/ 2634965 w 2638697"/>
              <a:gd name="connsiteY1" fmla="*/ 0 h 1268964"/>
              <a:gd name="connsiteX2" fmla="*/ 0 w 2638697"/>
              <a:gd name="connsiteY2" fmla="*/ 0 h 1268964"/>
              <a:gd name="connsiteX3" fmla="*/ 0 w 2638697"/>
              <a:gd name="connsiteY3" fmla="*/ 1268964 h 1268964"/>
              <a:gd name="connsiteX4" fmla="*/ 2638697 w 2638697"/>
              <a:gd name="connsiteY4" fmla="*/ 1268964 h 1268964"/>
              <a:gd name="connsiteX5" fmla="*/ 2638697 w 2638697"/>
              <a:gd name="connsiteY5" fmla="*/ 806165 h 1268964"/>
              <a:gd name="connsiteX0" fmla="*/ 2638697 w 2642429"/>
              <a:gd name="connsiteY0" fmla="*/ 691157 h 1268964"/>
              <a:gd name="connsiteX1" fmla="*/ 2634965 w 2642429"/>
              <a:gd name="connsiteY1" fmla="*/ 0 h 1268964"/>
              <a:gd name="connsiteX2" fmla="*/ 0 w 2642429"/>
              <a:gd name="connsiteY2" fmla="*/ 0 h 1268964"/>
              <a:gd name="connsiteX3" fmla="*/ 0 w 2642429"/>
              <a:gd name="connsiteY3" fmla="*/ 1268964 h 1268964"/>
              <a:gd name="connsiteX4" fmla="*/ 2638697 w 2642429"/>
              <a:gd name="connsiteY4" fmla="*/ 1268964 h 1268964"/>
              <a:gd name="connsiteX5" fmla="*/ 2642429 w 2642429"/>
              <a:gd name="connsiteY5" fmla="*/ 881287 h 1268964"/>
              <a:gd name="connsiteX0" fmla="*/ 2638697 w 2646161"/>
              <a:gd name="connsiteY0" fmla="*/ 691157 h 1268964"/>
              <a:gd name="connsiteX1" fmla="*/ 2634965 w 2646161"/>
              <a:gd name="connsiteY1" fmla="*/ 0 h 1268964"/>
              <a:gd name="connsiteX2" fmla="*/ 0 w 2646161"/>
              <a:gd name="connsiteY2" fmla="*/ 0 h 1268964"/>
              <a:gd name="connsiteX3" fmla="*/ 0 w 2646161"/>
              <a:gd name="connsiteY3" fmla="*/ 1268964 h 1268964"/>
              <a:gd name="connsiteX4" fmla="*/ 2638697 w 2646161"/>
              <a:gd name="connsiteY4" fmla="*/ 1268964 h 1268964"/>
              <a:gd name="connsiteX5" fmla="*/ 2646161 w 2646161"/>
              <a:gd name="connsiteY5" fmla="*/ 854994 h 1268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46161" h="1268964">
                <a:moveTo>
                  <a:pt x="2638697" y="691157"/>
                </a:moveTo>
                <a:lnTo>
                  <a:pt x="2634965" y="0"/>
                </a:lnTo>
                <a:lnTo>
                  <a:pt x="0" y="0"/>
                </a:lnTo>
                <a:lnTo>
                  <a:pt x="0" y="1268964"/>
                </a:lnTo>
                <a:lnTo>
                  <a:pt x="2638697" y="1268964"/>
                </a:lnTo>
                <a:lnTo>
                  <a:pt x="2646161" y="854994"/>
                </a:lnTo>
              </a:path>
            </a:pathLst>
          </a:custGeom>
          <a:noFill/>
          <a:ln w="12700">
            <a:solidFill>
              <a:schemeClr val="tx1"/>
            </a:solidFill>
            <a:prstDash val="lgDash"/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 sz="1588" dirty="0"/>
          </a:p>
        </p:txBody>
      </p:sp>
      <p:sp>
        <p:nvSpPr>
          <p:cNvPr id="86" name="TextBox 85"/>
          <p:cNvSpPr txBox="1"/>
          <p:nvPr/>
        </p:nvSpPr>
        <p:spPr>
          <a:xfrm>
            <a:off x="5224342" y="706525"/>
            <a:ext cx="1578969" cy="2145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794" dirty="0"/>
              <a:t>SEE DETAIL ‘A’</a:t>
            </a:r>
          </a:p>
        </p:txBody>
      </p:sp>
      <p:cxnSp>
        <p:nvCxnSpPr>
          <p:cNvPr id="88" name="Straight Connector 87"/>
          <p:cNvCxnSpPr/>
          <p:nvPr/>
        </p:nvCxnSpPr>
        <p:spPr>
          <a:xfrm flipH="1">
            <a:off x="4988584" y="803105"/>
            <a:ext cx="295384" cy="4414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TextBox 88"/>
          <p:cNvSpPr txBox="1"/>
          <p:nvPr/>
        </p:nvSpPr>
        <p:spPr>
          <a:xfrm>
            <a:off x="3330843" y="3336903"/>
            <a:ext cx="535131" cy="336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794" dirty="0"/>
              <a:t>DETROIT RIVER</a:t>
            </a: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45" y="702998"/>
            <a:ext cx="289758" cy="295696"/>
          </a:xfrm>
          <a:prstGeom prst="rect">
            <a:avLst/>
          </a:prstGeom>
        </p:spPr>
      </p:pic>
      <p:sp>
        <p:nvSpPr>
          <p:cNvPr id="90" name="TextBox 89"/>
          <p:cNvSpPr txBox="1"/>
          <p:nvPr/>
        </p:nvSpPr>
        <p:spPr>
          <a:xfrm>
            <a:off x="4855757" y="2717563"/>
            <a:ext cx="1253501" cy="2145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794" dirty="0"/>
              <a:t>RIVERSIDE DRIVE EAST</a:t>
            </a:r>
          </a:p>
        </p:txBody>
      </p:sp>
      <p:sp>
        <p:nvSpPr>
          <p:cNvPr id="92" name="TextBox 91"/>
          <p:cNvSpPr txBox="1"/>
          <p:nvPr/>
        </p:nvSpPr>
        <p:spPr>
          <a:xfrm rot="5227183">
            <a:off x="7420077" y="2065970"/>
            <a:ext cx="1253501" cy="2145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794" dirty="0"/>
              <a:t>GLENGARRY AVE.</a:t>
            </a:r>
          </a:p>
        </p:txBody>
      </p:sp>
    </p:spTree>
    <p:extLst>
      <p:ext uri="{BB962C8B-B14F-4D97-AF65-F5344CB8AC3E}">
        <p14:creationId xmlns="" xmlns:p14="http://schemas.microsoft.com/office/powerpoint/2010/main" val="5497518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2450973" y="6245828"/>
            <a:ext cx="55677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dirty="0"/>
              <a:t>Area 2 – Transition Space Area: Concept &amp; Examples</a:t>
            </a:r>
          </a:p>
        </p:txBody>
      </p:sp>
      <p:pic>
        <p:nvPicPr>
          <p:cNvPr id="19" name="Picture 1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329" y="933241"/>
            <a:ext cx="7946796" cy="5008886"/>
          </a:xfrm>
          <a:prstGeom prst="rect">
            <a:avLst/>
          </a:prstGeom>
          <a:solidFill>
            <a:schemeClr val="accent3">
              <a:alpha val="78000"/>
            </a:schemeClr>
          </a:solidFill>
          <a:ln w="63500">
            <a:solidFill>
              <a:schemeClr val="tx1"/>
            </a:solidFill>
            <a:prstDash val="solid"/>
            <a:miter lim="800000"/>
            <a:tailEnd type="arrow" w="lg" len="sm"/>
          </a:ln>
          <a:effectLst>
            <a:outerShdw blurRad="50800" dist="50800" dir="5400000" sx="1000" sy="1000" algn="ctr" rotWithShape="0">
              <a:schemeClr val="bg1">
                <a:alpha val="70000"/>
              </a:schemeClr>
            </a:outerShdw>
          </a:effectLst>
          <a:extLst/>
        </p:spPr>
      </p:pic>
    </p:spTree>
    <p:extLst>
      <p:ext uri="{BB962C8B-B14F-4D97-AF65-F5344CB8AC3E}">
        <p14:creationId xmlns="" xmlns:p14="http://schemas.microsoft.com/office/powerpoint/2010/main" val="18715602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8"/>
          <p:cNvSpPr txBox="1"/>
          <p:nvPr/>
        </p:nvSpPr>
        <p:spPr>
          <a:xfrm>
            <a:off x="5477686" y="1311747"/>
            <a:ext cx="35909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1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077" algn="l" defTabSz="9141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155" algn="l" defTabSz="9141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232" algn="l" defTabSz="9141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310" algn="l" defTabSz="9141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388" algn="l" defTabSz="9141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465" algn="l" defTabSz="9141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543" algn="l" defTabSz="9141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620" algn="l" defTabSz="9141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51287" indent="-151287">
              <a:buFont typeface="Arial" panose="020B0604020202020204" pitchFamily="34" charset="0"/>
              <a:buChar char="•"/>
            </a:pPr>
            <a:r>
              <a:rPr lang="en-CA" sz="1050" dirty="0"/>
              <a:t>Gently sloping concrete area (approx. 3% slope) </a:t>
            </a:r>
          </a:p>
          <a:p>
            <a:pPr marL="151287" indent="-151287">
              <a:buFont typeface="Arial" panose="020B0604020202020204" pitchFamily="34" charset="0"/>
              <a:buChar char="•"/>
            </a:pPr>
            <a:r>
              <a:rPr lang="en-CA" sz="1050" dirty="0"/>
              <a:t>Area to accommodate seating for approx. 1800 people.</a:t>
            </a:r>
          </a:p>
          <a:p>
            <a:pPr marL="151287" indent="-151287">
              <a:buFont typeface="Arial" panose="020B0604020202020204" pitchFamily="34" charset="0"/>
              <a:buChar char="•"/>
            </a:pPr>
            <a:r>
              <a:rPr lang="en-CA" sz="1050" dirty="0"/>
              <a:t>Sloped concrete provides better views of the stage vs. existing flat concrete area.</a:t>
            </a:r>
          </a:p>
          <a:p>
            <a:pPr marL="151287" indent="-151287">
              <a:buFont typeface="Arial" panose="020B0604020202020204" pitchFamily="34" charset="0"/>
              <a:buChar char="•"/>
            </a:pPr>
            <a:r>
              <a:rPr lang="en-CA" sz="1050" dirty="0"/>
              <a:t>Curved toward the stage provides better views of the stage.</a:t>
            </a:r>
          </a:p>
          <a:p>
            <a:pPr marL="151287" indent="-151287">
              <a:buFont typeface="Arial" panose="020B0604020202020204" pitchFamily="34" charset="0"/>
              <a:buChar char="•"/>
            </a:pPr>
            <a:r>
              <a:rPr lang="en-CA" sz="1050" dirty="0"/>
              <a:t>Creates grade change within the site. </a:t>
            </a:r>
          </a:p>
          <a:p>
            <a:pPr marL="151287" indent="-151287">
              <a:buFont typeface="Arial" panose="020B0604020202020204" pitchFamily="34" charset="0"/>
              <a:buChar char="•"/>
            </a:pPr>
            <a:r>
              <a:rPr lang="en-CA" sz="1050" dirty="0"/>
              <a:t>Grade change blocks views of the stage from the Riverwalk.</a:t>
            </a:r>
          </a:p>
          <a:p>
            <a:pPr marL="151287" indent="-151287">
              <a:buFont typeface="Arial" panose="020B0604020202020204" pitchFamily="34" charset="0"/>
              <a:buChar char="•"/>
            </a:pPr>
            <a:r>
              <a:rPr lang="en-CA" sz="1050" dirty="0"/>
              <a:t>Potential for canopy or roof structure over the seating area.</a:t>
            </a:r>
          </a:p>
        </p:txBody>
      </p:sp>
      <p:pic>
        <p:nvPicPr>
          <p:cNvPr id="11" name="Picture 10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010" t="53798" r="16643"/>
          <a:stretch/>
        </p:blipFill>
        <p:spPr bwMode="auto">
          <a:xfrm>
            <a:off x="2028860" y="3528548"/>
            <a:ext cx="6068611" cy="2479312"/>
          </a:xfrm>
          <a:prstGeom prst="rect">
            <a:avLst/>
          </a:prstGeom>
          <a:solidFill>
            <a:schemeClr val="accent3">
              <a:alpha val="78000"/>
            </a:schemeClr>
          </a:solidFill>
          <a:ln w="9525">
            <a:solidFill>
              <a:schemeClr val="tx1"/>
            </a:solidFill>
            <a:prstDash val="solid"/>
            <a:miter lim="800000"/>
            <a:tailEnd type="arrow" w="lg" len="sm"/>
          </a:ln>
          <a:extLst/>
        </p:spPr>
      </p:pic>
      <p:sp>
        <p:nvSpPr>
          <p:cNvPr id="12" name="TextBox 9"/>
          <p:cNvSpPr txBox="1"/>
          <p:nvPr/>
        </p:nvSpPr>
        <p:spPr>
          <a:xfrm>
            <a:off x="1929240" y="6019976"/>
            <a:ext cx="511258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1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077" algn="l" defTabSz="9141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155" algn="l" defTabSz="9141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232" algn="l" defTabSz="9141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310" algn="l" defTabSz="9141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388" algn="l" defTabSz="9141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465" algn="l" defTabSz="9141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543" algn="l" defTabSz="9141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620" algn="l" defTabSz="9141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50" dirty="0"/>
              <a:t>GRADUAL SLOPING CONCRETE WITH FLAT AREA IN FRONT OF THE STAGE</a:t>
            </a:r>
          </a:p>
        </p:txBody>
      </p:sp>
      <p:pic>
        <p:nvPicPr>
          <p:cNvPr id="13" name="Picture 12" descr="L:\LANDMARK FILES (SERVER)\14-042 Riverfront Festival Plaza Site Plan\Presentations\Images\Baltimore Pier Pavillion1.gif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2669"/>
          <a:stretch/>
        </p:blipFill>
        <p:spPr bwMode="auto">
          <a:xfrm>
            <a:off x="437080" y="686166"/>
            <a:ext cx="4912932" cy="2521741"/>
          </a:xfrm>
          <a:prstGeom prst="rect">
            <a:avLst/>
          </a:prstGeom>
          <a:solidFill>
            <a:schemeClr val="accent3">
              <a:alpha val="78000"/>
            </a:schemeClr>
          </a:solidFill>
          <a:ln w="9525">
            <a:solidFill>
              <a:schemeClr val="tx1"/>
            </a:solidFill>
            <a:prstDash val="solid"/>
            <a:miter lim="800000"/>
            <a:tailEnd type="arrow" w="lg" len="sm"/>
          </a:ln>
          <a:extLst/>
        </p:spPr>
      </p:pic>
      <p:sp>
        <p:nvSpPr>
          <p:cNvPr id="16" name="TextBox 14"/>
          <p:cNvSpPr txBox="1"/>
          <p:nvPr/>
        </p:nvSpPr>
        <p:spPr>
          <a:xfrm>
            <a:off x="377628" y="3235131"/>
            <a:ext cx="452431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1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077" algn="l" defTabSz="9141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155" algn="l" defTabSz="9141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232" algn="l" defTabSz="9141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310" algn="l" defTabSz="9141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388" algn="l" defTabSz="9141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465" algn="l" defTabSz="9141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543" algn="l" defTabSz="9141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620" algn="l" defTabSz="9141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50" dirty="0"/>
              <a:t>ROOF STRUCTURE/CANOPY OVER CONCERT SEATING AREA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611230" y="6283539"/>
            <a:ext cx="54545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dirty="0"/>
              <a:t>Area 3 – Concert Space Area: Concept &amp; Examples</a:t>
            </a:r>
          </a:p>
        </p:txBody>
      </p:sp>
    </p:spTree>
    <p:extLst>
      <p:ext uri="{BB962C8B-B14F-4D97-AF65-F5344CB8AC3E}">
        <p14:creationId xmlns="" xmlns:p14="http://schemas.microsoft.com/office/powerpoint/2010/main" val="42286564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4"/>
          <p:cNvSpPr txBox="1"/>
          <p:nvPr/>
        </p:nvSpPr>
        <p:spPr>
          <a:xfrm>
            <a:off x="377628" y="3235131"/>
            <a:ext cx="452431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1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077" algn="l" defTabSz="9141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155" algn="l" defTabSz="9141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232" algn="l" defTabSz="9141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310" algn="l" defTabSz="9141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388" algn="l" defTabSz="9141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465" algn="l" defTabSz="9141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543" algn="l" defTabSz="9141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620" algn="l" defTabSz="9141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50" dirty="0"/>
              <a:t>ROOF STRUCTURE/CANOPY OVER CONCERT SEATING AREA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611230" y="6283539"/>
            <a:ext cx="54545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dirty="0"/>
              <a:t>Area 3 – Concert Space Area: Concept &amp; Examples</a:t>
            </a: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010" t="53798" r="16643"/>
          <a:stretch/>
        </p:blipFill>
        <p:spPr bwMode="auto">
          <a:xfrm>
            <a:off x="557305" y="1698597"/>
            <a:ext cx="8283562" cy="3384223"/>
          </a:xfrm>
          <a:prstGeom prst="rect">
            <a:avLst/>
          </a:prstGeom>
          <a:solidFill>
            <a:schemeClr val="accent3">
              <a:alpha val="78000"/>
            </a:schemeClr>
          </a:solidFill>
          <a:ln w="63500">
            <a:solidFill>
              <a:schemeClr val="tx1"/>
            </a:solidFill>
            <a:prstDash val="solid"/>
            <a:miter lim="800000"/>
            <a:tailEnd type="arrow" w="lg" len="sm"/>
          </a:ln>
          <a:effectLst>
            <a:outerShdw blurRad="50800" dist="50800" dir="5400000" sx="1000" sy="1000" algn="ctr" rotWithShape="0">
              <a:schemeClr val="bg1">
                <a:alpha val="70000"/>
              </a:schemeClr>
            </a:outerShdw>
          </a:effectLst>
          <a:extLst/>
        </p:spPr>
      </p:pic>
    </p:spTree>
    <p:extLst>
      <p:ext uri="{BB962C8B-B14F-4D97-AF65-F5344CB8AC3E}">
        <p14:creationId xmlns="" xmlns:p14="http://schemas.microsoft.com/office/powerpoint/2010/main" val="32034474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4"/>
          <p:cNvSpPr txBox="1"/>
          <p:nvPr/>
        </p:nvSpPr>
        <p:spPr>
          <a:xfrm>
            <a:off x="377628" y="3235131"/>
            <a:ext cx="452431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1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077" algn="l" defTabSz="9141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155" algn="l" defTabSz="9141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232" algn="l" defTabSz="9141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310" algn="l" defTabSz="9141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388" algn="l" defTabSz="9141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465" algn="l" defTabSz="9141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543" algn="l" defTabSz="9141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620" algn="l" defTabSz="9141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50" dirty="0"/>
              <a:t>ROOF STRUCTURE/CANOPY OVER CONCERT SEATING AREA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611230" y="6283539"/>
            <a:ext cx="54545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dirty="0"/>
              <a:t>Area 3 – Concert Space Area: Concept &amp; Examples</a:t>
            </a:r>
          </a:p>
        </p:txBody>
      </p:sp>
      <p:pic>
        <p:nvPicPr>
          <p:cNvPr id="8" name="Picture 7" descr="L:\LANDMARK FILES (SERVER)\14-042 Riverfront Festival Plaza Site Plan\Presentations\Images\Baltimore Pier Pavillion1.gif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2669"/>
          <a:stretch/>
        </p:blipFill>
        <p:spPr bwMode="auto">
          <a:xfrm>
            <a:off x="498046" y="1311747"/>
            <a:ext cx="8004625" cy="4108665"/>
          </a:xfrm>
          <a:prstGeom prst="rect">
            <a:avLst/>
          </a:prstGeom>
          <a:solidFill>
            <a:schemeClr val="accent3">
              <a:alpha val="78000"/>
            </a:schemeClr>
          </a:solidFill>
          <a:ln w="63500">
            <a:solidFill>
              <a:schemeClr val="tx1"/>
            </a:solidFill>
            <a:prstDash val="solid"/>
            <a:miter lim="800000"/>
            <a:tailEnd type="arrow" w="lg" len="sm"/>
          </a:ln>
          <a:effectLst>
            <a:outerShdw blurRad="50800" dist="50800" dir="5400000" sx="1000" sy="1000" algn="ctr" rotWithShape="0">
              <a:schemeClr val="bg1">
                <a:alpha val="70000"/>
              </a:schemeClr>
            </a:outerShdw>
          </a:effectLst>
          <a:extLst/>
        </p:spPr>
      </p:pic>
    </p:spTree>
    <p:extLst>
      <p:ext uri="{BB962C8B-B14F-4D97-AF65-F5344CB8AC3E}">
        <p14:creationId xmlns="" xmlns:p14="http://schemas.microsoft.com/office/powerpoint/2010/main" val="18462194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L:\LANDMARK FILES (SERVER)\14-042 Riverfront Festival Plaza Site Plan\Images\Hi Res Site - Colour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917" t="424" r="5248" b="14442"/>
          <a:stretch/>
        </p:blipFill>
        <p:spPr bwMode="auto">
          <a:xfrm>
            <a:off x="438961" y="2240048"/>
            <a:ext cx="8223356" cy="235225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Freeform 45"/>
          <p:cNvSpPr/>
          <p:nvPr/>
        </p:nvSpPr>
        <p:spPr>
          <a:xfrm>
            <a:off x="759249" y="3355102"/>
            <a:ext cx="688273" cy="528696"/>
          </a:xfrm>
          <a:custGeom>
            <a:avLst/>
            <a:gdLst>
              <a:gd name="connsiteX0" fmla="*/ 0 w 1068019"/>
              <a:gd name="connsiteY0" fmla="*/ 0 h 438912"/>
              <a:gd name="connsiteX1" fmla="*/ 468172 w 1068019"/>
              <a:gd name="connsiteY1" fmla="*/ 138989 h 438912"/>
              <a:gd name="connsiteX2" fmla="*/ 1068019 w 1068019"/>
              <a:gd name="connsiteY2" fmla="*/ 438912 h 438912"/>
              <a:gd name="connsiteX0" fmla="*/ 0 w 997680"/>
              <a:gd name="connsiteY0" fmla="*/ 0 h 400546"/>
              <a:gd name="connsiteX1" fmla="*/ 468172 w 997680"/>
              <a:gd name="connsiteY1" fmla="*/ 138989 h 400546"/>
              <a:gd name="connsiteX2" fmla="*/ 997680 w 997680"/>
              <a:gd name="connsiteY2" fmla="*/ 400546 h 400546"/>
              <a:gd name="connsiteX0" fmla="*/ 0 w 644052"/>
              <a:gd name="connsiteY0" fmla="*/ 0 h 481881"/>
              <a:gd name="connsiteX1" fmla="*/ 114544 w 644052"/>
              <a:gd name="connsiteY1" fmla="*/ 220324 h 481881"/>
              <a:gd name="connsiteX2" fmla="*/ 644052 w 644052"/>
              <a:gd name="connsiteY2" fmla="*/ 481881 h 481881"/>
              <a:gd name="connsiteX0" fmla="*/ 37516 w 681568"/>
              <a:gd name="connsiteY0" fmla="*/ 0 h 481881"/>
              <a:gd name="connsiteX1" fmla="*/ 0 w 681568"/>
              <a:gd name="connsiteY1" fmla="*/ 375920 h 481881"/>
              <a:gd name="connsiteX2" fmla="*/ 681568 w 681568"/>
              <a:gd name="connsiteY2" fmla="*/ 481881 h 481881"/>
              <a:gd name="connsiteX0" fmla="*/ 37516 w 724003"/>
              <a:gd name="connsiteY0" fmla="*/ 0 h 563216"/>
              <a:gd name="connsiteX1" fmla="*/ 0 w 724003"/>
              <a:gd name="connsiteY1" fmla="*/ 375920 h 563216"/>
              <a:gd name="connsiteX2" fmla="*/ 724003 w 724003"/>
              <a:gd name="connsiteY2" fmla="*/ 563216 h 563216"/>
              <a:gd name="connsiteX0" fmla="*/ 16298 w 724003"/>
              <a:gd name="connsiteY0" fmla="*/ 0 h 556143"/>
              <a:gd name="connsiteX1" fmla="*/ 0 w 724003"/>
              <a:gd name="connsiteY1" fmla="*/ 368847 h 556143"/>
              <a:gd name="connsiteX2" fmla="*/ 724003 w 724003"/>
              <a:gd name="connsiteY2" fmla="*/ 556143 h 556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24003" h="556143">
                <a:moveTo>
                  <a:pt x="16298" y="0"/>
                </a:moveTo>
                <a:lnTo>
                  <a:pt x="0" y="368847"/>
                </a:lnTo>
                <a:lnTo>
                  <a:pt x="724003" y="556143"/>
                </a:lnTo>
              </a:path>
            </a:pathLst>
          </a:custGeom>
          <a:noFill/>
          <a:ln w="25400">
            <a:solidFill>
              <a:srgbClr val="C00000"/>
            </a:solidFill>
            <a:prstDash val="sysDash"/>
            <a:miter lim="800000"/>
            <a:headEnd type="arrow" w="lg" len="sm"/>
            <a:tailEnd type="arrow" w="lg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 sz="1588" dirty="0"/>
          </a:p>
        </p:txBody>
      </p:sp>
      <p:sp>
        <p:nvSpPr>
          <p:cNvPr id="11" name="Freeform 46"/>
          <p:cNvSpPr/>
          <p:nvPr/>
        </p:nvSpPr>
        <p:spPr>
          <a:xfrm>
            <a:off x="1440430" y="3883291"/>
            <a:ext cx="1166322" cy="98743"/>
          </a:xfrm>
          <a:custGeom>
            <a:avLst/>
            <a:gdLst>
              <a:gd name="connsiteX0" fmla="*/ 0 w 1221638"/>
              <a:gd name="connsiteY0" fmla="*/ 0 h 146304"/>
              <a:gd name="connsiteX1" fmla="*/ 416966 w 1221638"/>
              <a:gd name="connsiteY1" fmla="*/ 146304 h 146304"/>
              <a:gd name="connsiteX2" fmla="*/ 1221638 w 1221638"/>
              <a:gd name="connsiteY2" fmla="*/ 124358 h 146304"/>
              <a:gd name="connsiteX0" fmla="*/ 0 w 1236268"/>
              <a:gd name="connsiteY0" fmla="*/ 0 h 146304"/>
              <a:gd name="connsiteX1" fmla="*/ 416966 w 1236268"/>
              <a:gd name="connsiteY1" fmla="*/ 146304 h 146304"/>
              <a:gd name="connsiteX2" fmla="*/ 1236268 w 1236268"/>
              <a:gd name="connsiteY2" fmla="*/ 102413 h 146304"/>
              <a:gd name="connsiteX0" fmla="*/ 0 w 1191507"/>
              <a:gd name="connsiteY0" fmla="*/ 0 h 146304"/>
              <a:gd name="connsiteX1" fmla="*/ 416966 w 1191507"/>
              <a:gd name="connsiteY1" fmla="*/ 146304 h 146304"/>
              <a:gd name="connsiteX2" fmla="*/ 1191507 w 1191507"/>
              <a:gd name="connsiteY2" fmla="*/ 108808 h 146304"/>
              <a:gd name="connsiteX0" fmla="*/ 0 w 1226870"/>
              <a:gd name="connsiteY0" fmla="*/ 0 h 103869"/>
              <a:gd name="connsiteX1" fmla="*/ 452329 w 1226870"/>
              <a:gd name="connsiteY1" fmla="*/ 103869 h 103869"/>
              <a:gd name="connsiteX2" fmla="*/ 1226870 w 1226870"/>
              <a:gd name="connsiteY2" fmla="*/ 66373 h 103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26870" h="103869">
                <a:moveTo>
                  <a:pt x="0" y="0"/>
                </a:moveTo>
                <a:lnTo>
                  <a:pt x="452329" y="103869"/>
                </a:lnTo>
                <a:lnTo>
                  <a:pt x="1226870" y="66373"/>
                </a:lnTo>
              </a:path>
            </a:pathLst>
          </a:custGeom>
          <a:noFill/>
          <a:ln w="25400">
            <a:solidFill>
              <a:srgbClr val="C00000"/>
            </a:solidFill>
            <a:prstDash val="sysDash"/>
            <a:miter lim="800000"/>
            <a:headEnd type="arrow" w="lg" len="sm"/>
            <a:tailEnd type="arrow" w="lg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 sz="1588" dirty="0"/>
          </a:p>
        </p:txBody>
      </p:sp>
      <p:sp>
        <p:nvSpPr>
          <p:cNvPr id="12" name="Freeform 47"/>
          <p:cNvSpPr/>
          <p:nvPr/>
        </p:nvSpPr>
        <p:spPr>
          <a:xfrm>
            <a:off x="2649306" y="3905539"/>
            <a:ext cx="1056737" cy="145213"/>
          </a:xfrm>
          <a:custGeom>
            <a:avLst/>
            <a:gdLst>
              <a:gd name="connsiteX0" fmla="*/ 0 w 1521561"/>
              <a:gd name="connsiteY0" fmla="*/ 73152 h 234086"/>
              <a:gd name="connsiteX1" fmla="*/ 438912 w 1521561"/>
              <a:gd name="connsiteY1" fmla="*/ 0 h 234086"/>
              <a:gd name="connsiteX2" fmla="*/ 950976 w 1521561"/>
              <a:gd name="connsiteY2" fmla="*/ 117043 h 234086"/>
              <a:gd name="connsiteX3" fmla="*/ 1521561 w 1521561"/>
              <a:gd name="connsiteY3" fmla="*/ 234086 h 234086"/>
              <a:gd name="connsiteX0" fmla="*/ 0 w 1514246"/>
              <a:gd name="connsiteY0" fmla="*/ 51206 h 234086"/>
              <a:gd name="connsiteX1" fmla="*/ 431597 w 1514246"/>
              <a:gd name="connsiteY1" fmla="*/ 0 h 234086"/>
              <a:gd name="connsiteX2" fmla="*/ 943661 w 1514246"/>
              <a:gd name="connsiteY2" fmla="*/ 117043 h 234086"/>
              <a:gd name="connsiteX3" fmla="*/ 1514246 w 1514246"/>
              <a:gd name="connsiteY3" fmla="*/ 234086 h 234086"/>
              <a:gd name="connsiteX0" fmla="*/ 0 w 1528877"/>
              <a:gd name="connsiteY0" fmla="*/ 29261 h 234086"/>
              <a:gd name="connsiteX1" fmla="*/ 446228 w 1528877"/>
              <a:gd name="connsiteY1" fmla="*/ 0 h 234086"/>
              <a:gd name="connsiteX2" fmla="*/ 958292 w 1528877"/>
              <a:gd name="connsiteY2" fmla="*/ 117043 h 234086"/>
              <a:gd name="connsiteX3" fmla="*/ 1528877 w 1528877"/>
              <a:gd name="connsiteY3" fmla="*/ 234086 h 234086"/>
              <a:gd name="connsiteX0" fmla="*/ 0 w 1111595"/>
              <a:gd name="connsiteY0" fmla="*/ 29261 h 152752"/>
              <a:gd name="connsiteX1" fmla="*/ 446228 w 1111595"/>
              <a:gd name="connsiteY1" fmla="*/ 0 h 152752"/>
              <a:gd name="connsiteX2" fmla="*/ 958292 w 1111595"/>
              <a:gd name="connsiteY2" fmla="*/ 117043 h 152752"/>
              <a:gd name="connsiteX3" fmla="*/ 1111595 w 1111595"/>
              <a:gd name="connsiteY3" fmla="*/ 152752 h 152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11595" h="152752">
                <a:moveTo>
                  <a:pt x="0" y="29261"/>
                </a:moveTo>
                <a:lnTo>
                  <a:pt x="446228" y="0"/>
                </a:lnTo>
                <a:lnTo>
                  <a:pt x="958292" y="117043"/>
                </a:lnTo>
                <a:cubicBezTo>
                  <a:pt x="1148487" y="156057"/>
                  <a:pt x="921400" y="113738"/>
                  <a:pt x="1111595" y="152752"/>
                </a:cubicBezTo>
              </a:path>
            </a:pathLst>
          </a:custGeom>
          <a:noFill/>
          <a:ln w="25400">
            <a:solidFill>
              <a:srgbClr val="C00000"/>
            </a:solidFill>
            <a:prstDash val="sysDash"/>
            <a:miter lim="800000"/>
            <a:headEnd type="arrow" w="lg" len="sm"/>
            <a:tailEnd type="arrow" w="lg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 sz="1588" dirty="0"/>
          </a:p>
        </p:txBody>
      </p:sp>
      <p:sp>
        <p:nvSpPr>
          <p:cNvPr id="13" name="Freeform 48"/>
          <p:cNvSpPr/>
          <p:nvPr/>
        </p:nvSpPr>
        <p:spPr>
          <a:xfrm>
            <a:off x="3714610" y="4068204"/>
            <a:ext cx="2515180" cy="166390"/>
          </a:xfrm>
          <a:custGeom>
            <a:avLst/>
            <a:gdLst>
              <a:gd name="connsiteX0" fmla="*/ 0 w 2179930"/>
              <a:gd name="connsiteY0" fmla="*/ 14630 h 87782"/>
              <a:gd name="connsiteX1" fmla="*/ 490119 w 2179930"/>
              <a:gd name="connsiteY1" fmla="*/ 0 h 87782"/>
              <a:gd name="connsiteX2" fmla="*/ 1806855 w 2179930"/>
              <a:gd name="connsiteY2" fmla="*/ 65837 h 87782"/>
              <a:gd name="connsiteX3" fmla="*/ 2179930 w 2179930"/>
              <a:gd name="connsiteY3" fmla="*/ 87782 h 87782"/>
              <a:gd name="connsiteX0" fmla="*/ 0 w 2122381"/>
              <a:gd name="connsiteY0" fmla="*/ 8235 h 87782"/>
              <a:gd name="connsiteX1" fmla="*/ 432570 w 2122381"/>
              <a:gd name="connsiteY1" fmla="*/ 0 h 87782"/>
              <a:gd name="connsiteX2" fmla="*/ 1749306 w 2122381"/>
              <a:gd name="connsiteY2" fmla="*/ 65837 h 87782"/>
              <a:gd name="connsiteX3" fmla="*/ 2122381 w 2122381"/>
              <a:gd name="connsiteY3" fmla="*/ 87782 h 87782"/>
              <a:gd name="connsiteX0" fmla="*/ 0 w 2147135"/>
              <a:gd name="connsiteY0" fmla="*/ 8235 h 77173"/>
              <a:gd name="connsiteX1" fmla="*/ 432570 w 2147135"/>
              <a:gd name="connsiteY1" fmla="*/ 0 h 77173"/>
              <a:gd name="connsiteX2" fmla="*/ 1749306 w 2147135"/>
              <a:gd name="connsiteY2" fmla="*/ 65837 h 77173"/>
              <a:gd name="connsiteX3" fmla="*/ 2147135 w 2147135"/>
              <a:gd name="connsiteY3" fmla="*/ 77173 h 77173"/>
              <a:gd name="connsiteX0" fmla="*/ 0 w 2709404"/>
              <a:gd name="connsiteY0" fmla="*/ 0 h 210389"/>
              <a:gd name="connsiteX1" fmla="*/ 994839 w 2709404"/>
              <a:gd name="connsiteY1" fmla="*/ 133216 h 210389"/>
              <a:gd name="connsiteX2" fmla="*/ 2311575 w 2709404"/>
              <a:gd name="connsiteY2" fmla="*/ 199053 h 210389"/>
              <a:gd name="connsiteX3" fmla="*/ 2709404 w 2709404"/>
              <a:gd name="connsiteY3" fmla="*/ 210389 h 210389"/>
              <a:gd name="connsiteX0" fmla="*/ 0 w 2716477"/>
              <a:gd name="connsiteY0" fmla="*/ 0 h 164418"/>
              <a:gd name="connsiteX1" fmla="*/ 1001912 w 2716477"/>
              <a:gd name="connsiteY1" fmla="*/ 87245 h 164418"/>
              <a:gd name="connsiteX2" fmla="*/ 2318648 w 2716477"/>
              <a:gd name="connsiteY2" fmla="*/ 153082 h 164418"/>
              <a:gd name="connsiteX3" fmla="*/ 2716477 w 2716477"/>
              <a:gd name="connsiteY3" fmla="*/ 164418 h 164418"/>
              <a:gd name="connsiteX0" fmla="*/ 0 w 2224933"/>
              <a:gd name="connsiteY0" fmla="*/ 0 h 118446"/>
              <a:gd name="connsiteX1" fmla="*/ 510368 w 2224933"/>
              <a:gd name="connsiteY1" fmla="*/ 41273 h 118446"/>
              <a:gd name="connsiteX2" fmla="*/ 1827104 w 2224933"/>
              <a:gd name="connsiteY2" fmla="*/ 107110 h 118446"/>
              <a:gd name="connsiteX3" fmla="*/ 2224933 w 2224933"/>
              <a:gd name="connsiteY3" fmla="*/ 118446 h 118446"/>
              <a:gd name="connsiteX0" fmla="*/ 0 w 2620997"/>
              <a:gd name="connsiteY0" fmla="*/ 0 h 175027"/>
              <a:gd name="connsiteX1" fmla="*/ 906432 w 2620997"/>
              <a:gd name="connsiteY1" fmla="*/ 97854 h 175027"/>
              <a:gd name="connsiteX2" fmla="*/ 2223168 w 2620997"/>
              <a:gd name="connsiteY2" fmla="*/ 163691 h 175027"/>
              <a:gd name="connsiteX3" fmla="*/ 2620997 w 2620997"/>
              <a:gd name="connsiteY3" fmla="*/ 175027 h 175027"/>
              <a:gd name="connsiteX0" fmla="*/ 0 w 2645751"/>
              <a:gd name="connsiteY0" fmla="*/ 0 h 175027"/>
              <a:gd name="connsiteX1" fmla="*/ 931186 w 2645751"/>
              <a:gd name="connsiteY1" fmla="*/ 97854 h 175027"/>
              <a:gd name="connsiteX2" fmla="*/ 2247922 w 2645751"/>
              <a:gd name="connsiteY2" fmla="*/ 163691 h 175027"/>
              <a:gd name="connsiteX3" fmla="*/ 2645751 w 2645751"/>
              <a:gd name="connsiteY3" fmla="*/ 175027 h 175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45751" h="175027">
                <a:moveTo>
                  <a:pt x="0" y="0"/>
                </a:moveTo>
                <a:lnTo>
                  <a:pt x="931186" y="97854"/>
                </a:lnTo>
                <a:lnTo>
                  <a:pt x="2247922" y="163691"/>
                </a:lnTo>
                <a:cubicBezTo>
                  <a:pt x="2372280" y="171006"/>
                  <a:pt x="2521393" y="167712"/>
                  <a:pt x="2645751" y="175027"/>
                </a:cubicBezTo>
              </a:path>
            </a:pathLst>
          </a:custGeom>
          <a:noFill/>
          <a:ln w="25400">
            <a:solidFill>
              <a:srgbClr val="C00000"/>
            </a:solidFill>
            <a:prstDash val="sysDash"/>
            <a:miter lim="800000"/>
            <a:headEnd type="arrow" w="lg" len="sm"/>
            <a:tailEnd type="arrow" w="lg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 sz="1588" dirty="0"/>
          </a:p>
        </p:txBody>
      </p:sp>
      <p:sp>
        <p:nvSpPr>
          <p:cNvPr id="14" name="Freeform 49"/>
          <p:cNvSpPr/>
          <p:nvPr/>
        </p:nvSpPr>
        <p:spPr>
          <a:xfrm>
            <a:off x="6243975" y="4200473"/>
            <a:ext cx="1915620" cy="42088"/>
          </a:xfrm>
          <a:custGeom>
            <a:avLst/>
            <a:gdLst>
              <a:gd name="connsiteX0" fmla="*/ 0 w 1762963"/>
              <a:gd name="connsiteY0" fmla="*/ 21946 h 21946"/>
              <a:gd name="connsiteX1" fmla="*/ 797357 w 1762963"/>
              <a:gd name="connsiteY1" fmla="*/ 7316 h 21946"/>
              <a:gd name="connsiteX2" fmla="*/ 1733703 w 1762963"/>
              <a:gd name="connsiteY2" fmla="*/ 0 h 21946"/>
              <a:gd name="connsiteX3" fmla="*/ 1762963 w 1762963"/>
              <a:gd name="connsiteY3" fmla="*/ 0 h 21946"/>
              <a:gd name="connsiteX0" fmla="*/ 0 w 1699019"/>
              <a:gd name="connsiteY0" fmla="*/ 15552 h 15552"/>
              <a:gd name="connsiteX1" fmla="*/ 733413 w 1699019"/>
              <a:gd name="connsiteY1" fmla="*/ 7316 h 15552"/>
              <a:gd name="connsiteX2" fmla="*/ 1669759 w 1699019"/>
              <a:gd name="connsiteY2" fmla="*/ 0 h 15552"/>
              <a:gd name="connsiteX3" fmla="*/ 1699019 w 1699019"/>
              <a:gd name="connsiteY3" fmla="*/ 0 h 15552"/>
              <a:gd name="connsiteX0" fmla="*/ 0 w 1729390"/>
              <a:gd name="connsiteY0" fmla="*/ 3888 h 7316"/>
              <a:gd name="connsiteX1" fmla="*/ 763784 w 1729390"/>
              <a:gd name="connsiteY1" fmla="*/ 7316 h 7316"/>
              <a:gd name="connsiteX2" fmla="*/ 1700130 w 1729390"/>
              <a:gd name="connsiteY2" fmla="*/ 0 h 7316"/>
              <a:gd name="connsiteX3" fmla="*/ 1729390 w 1729390"/>
              <a:gd name="connsiteY3" fmla="*/ 0 h 7316"/>
              <a:gd name="connsiteX0" fmla="*/ 0 w 10110"/>
              <a:gd name="connsiteY0" fmla="*/ 18600 h 23286"/>
              <a:gd name="connsiteX1" fmla="*/ 4416 w 10110"/>
              <a:gd name="connsiteY1" fmla="*/ 23286 h 23286"/>
              <a:gd name="connsiteX2" fmla="*/ 9831 w 10110"/>
              <a:gd name="connsiteY2" fmla="*/ 13286 h 23286"/>
              <a:gd name="connsiteX3" fmla="*/ 10110 w 10110"/>
              <a:gd name="connsiteY3" fmla="*/ 0 h 23286"/>
              <a:gd name="connsiteX0" fmla="*/ 0 w 9831"/>
              <a:gd name="connsiteY0" fmla="*/ 5314 h 10000"/>
              <a:gd name="connsiteX1" fmla="*/ 4416 w 9831"/>
              <a:gd name="connsiteY1" fmla="*/ 10000 h 10000"/>
              <a:gd name="connsiteX2" fmla="*/ 9831 w 9831"/>
              <a:gd name="connsiteY2" fmla="*/ 0 h 10000"/>
              <a:gd name="connsiteX0" fmla="*/ 0 w 10179"/>
              <a:gd name="connsiteY0" fmla="*/ 17493 h 22179"/>
              <a:gd name="connsiteX1" fmla="*/ 4492 w 10179"/>
              <a:gd name="connsiteY1" fmla="*/ 22179 h 22179"/>
              <a:gd name="connsiteX2" fmla="*/ 10179 w 10179"/>
              <a:gd name="connsiteY2" fmla="*/ 0 h 221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179" h="22179">
                <a:moveTo>
                  <a:pt x="0" y="17493"/>
                </a:moveTo>
                <a:lnTo>
                  <a:pt x="4492" y="22179"/>
                </a:lnTo>
                <a:lnTo>
                  <a:pt x="10179" y="0"/>
                </a:lnTo>
              </a:path>
            </a:pathLst>
          </a:custGeom>
          <a:noFill/>
          <a:ln w="25400">
            <a:solidFill>
              <a:srgbClr val="C00000"/>
            </a:solidFill>
            <a:prstDash val="sysDash"/>
            <a:miter lim="800000"/>
            <a:headEnd type="arrow" w="lg" len="sm"/>
            <a:tailEnd type="arrow" w="lg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 sz="1588" dirty="0"/>
          </a:p>
        </p:txBody>
      </p:sp>
      <p:sp>
        <p:nvSpPr>
          <p:cNvPr id="15" name="Freeform 50"/>
          <p:cNvSpPr/>
          <p:nvPr/>
        </p:nvSpPr>
        <p:spPr>
          <a:xfrm>
            <a:off x="8134299" y="2921414"/>
            <a:ext cx="485512" cy="1262673"/>
          </a:xfrm>
          <a:custGeom>
            <a:avLst/>
            <a:gdLst>
              <a:gd name="connsiteX0" fmla="*/ 168250 w 168250"/>
              <a:gd name="connsiteY0" fmla="*/ 1397204 h 1397204"/>
              <a:gd name="connsiteX1" fmla="*/ 168250 w 168250"/>
              <a:gd name="connsiteY1" fmla="*/ 1060704 h 1397204"/>
              <a:gd name="connsiteX2" fmla="*/ 0 w 168250"/>
              <a:gd name="connsiteY2" fmla="*/ 0 h 1397204"/>
              <a:gd name="connsiteX0" fmla="*/ 161855 w 168250"/>
              <a:gd name="connsiteY0" fmla="*/ 1314077 h 1314077"/>
              <a:gd name="connsiteX1" fmla="*/ 168250 w 168250"/>
              <a:gd name="connsiteY1" fmla="*/ 1060704 h 1314077"/>
              <a:gd name="connsiteX2" fmla="*/ 0 w 168250"/>
              <a:gd name="connsiteY2" fmla="*/ 0 h 1314077"/>
              <a:gd name="connsiteX0" fmla="*/ 161855 w 161855"/>
              <a:gd name="connsiteY0" fmla="*/ 1314077 h 1314077"/>
              <a:gd name="connsiteX1" fmla="*/ 125815 w 161855"/>
              <a:gd name="connsiteY1" fmla="*/ 816701 h 1314077"/>
              <a:gd name="connsiteX2" fmla="*/ 0 w 161855"/>
              <a:gd name="connsiteY2" fmla="*/ 0 h 1314077"/>
              <a:gd name="connsiteX0" fmla="*/ 39695 w 503879"/>
              <a:gd name="connsiteY0" fmla="*/ 1193843 h 1193843"/>
              <a:gd name="connsiteX1" fmla="*/ 3655 w 503879"/>
              <a:gd name="connsiteY1" fmla="*/ 696467 h 1193843"/>
              <a:gd name="connsiteX2" fmla="*/ 500226 w 503879"/>
              <a:gd name="connsiteY2" fmla="*/ 0 h 1193843"/>
              <a:gd name="connsiteX0" fmla="*/ 36040 w 496571"/>
              <a:gd name="connsiteY0" fmla="*/ 1193843 h 1193843"/>
              <a:gd name="connsiteX1" fmla="*/ 0 w 496571"/>
              <a:gd name="connsiteY1" fmla="*/ 696467 h 1193843"/>
              <a:gd name="connsiteX2" fmla="*/ 496571 w 496571"/>
              <a:gd name="connsiteY2" fmla="*/ 0 h 1193843"/>
              <a:gd name="connsiteX0" fmla="*/ 36040 w 485962"/>
              <a:gd name="connsiteY0" fmla="*/ 1179698 h 1179698"/>
              <a:gd name="connsiteX1" fmla="*/ 0 w 485962"/>
              <a:gd name="connsiteY1" fmla="*/ 682322 h 1179698"/>
              <a:gd name="connsiteX2" fmla="*/ 485962 w 485962"/>
              <a:gd name="connsiteY2" fmla="*/ 0 h 1179698"/>
              <a:gd name="connsiteX0" fmla="*/ 36040 w 510716"/>
              <a:gd name="connsiteY0" fmla="*/ 1328222 h 1328222"/>
              <a:gd name="connsiteX1" fmla="*/ 0 w 510716"/>
              <a:gd name="connsiteY1" fmla="*/ 830846 h 1328222"/>
              <a:gd name="connsiteX2" fmla="*/ 510716 w 510716"/>
              <a:gd name="connsiteY2" fmla="*/ 0 h 13282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10716" h="1328222">
                <a:moveTo>
                  <a:pt x="36040" y="1328222"/>
                </a:moveTo>
                <a:lnTo>
                  <a:pt x="0" y="830846"/>
                </a:lnTo>
                <a:lnTo>
                  <a:pt x="510716" y="0"/>
                </a:lnTo>
              </a:path>
            </a:pathLst>
          </a:custGeom>
          <a:noFill/>
          <a:ln w="25400">
            <a:solidFill>
              <a:srgbClr val="C00000"/>
            </a:solidFill>
            <a:prstDash val="sysDash"/>
            <a:miter lim="800000"/>
            <a:headEnd type="arrow" w="lg" len="sm"/>
            <a:tailEnd type="arrow" w="lg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 sz="1588" dirty="0"/>
          </a:p>
        </p:txBody>
      </p:sp>
      <p:cxnSp>
        <p:nvCxnSpPr>
          <p:cNvPr id="19" name="Straight Connector 18"/>
          <p:cNvCxnSpPr/>
          <p:nvPr/>
        </p:nvCxnSpPr>
        <p:spPr>
          <a:xfrm>
            <a:off x="4241814" y="2667693"/>
            <a:ext cx="0" cy="236442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Freeform 55"/>
          <p:cNvSpPr/>
          <p:nvPr/>
        </p:nvSpPr>
        <p:spPr>
          <a:xfrm>
            <a:off x="4241814" y="2723327"/>
            <a:ext cx="3400598" cy="118221"/>
          </a:xfrm>
          <a:custGeom>
            <a:avLst/>
            <a:gdLst>
              <a:gd name="connsiteX0" fmla="*/ 0 w 3577133"/>
              <a:gd name="connsiteY0" fmla="*/ 58521 h 124358"/>
              <a:gd name="connsiteX1" fmla="*/ 1865376 w 3577133"/>
              <a:gd name="connsiteY1" fmla="*/ 0 h 124358"/>
              <a:gd name="connsiteX2" fmla="*/ 3577133 w 3577133"/>
              <a:gd name="connsiteY2" fmla="*/ 124358 h 124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77133" h="124358">
                <a:moveTo>
                  <a:pt x="0" y="58521"/>
                </a:moveTo>
                <a:lnTo>
                  <a:pt x="1865376" y="0"/>
                </a:lnTo>
                <a:lnTo>
                  <a:pt x="3577133" y="124358"/>
                </a:lnTo>
              </a:path>
            </a:pathLst>
          </a:custGeom>
          <a:ln w="317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 sz="1588" dirty="0"/>
          </a:p>
        </p:txBody>
      </p:sp>
      <p:sp>
        <p:nvSpPr>
          <p:cNvPr id="21" name="TextBox 20"/>
          <p:cNvSpPr txBox="1"/>
          <p:nvPr/>
        </p:nvSpPr>
        <p:spPr>
          <a:xfrm>
            <a:off x="5454735" y="2570009"/>
            <a:ext cx="1870138" cy="2145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794" dirty="0"/>
              <a:t>RIVERFRONT TRAILS CLOSED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7655161" y="2715214"/>
            <a:ext cx="0" cy="236442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Freeform 59"/>
          <p:cNvSpPr/>
          <p:nvPr/>
        </p:nvSpPr>
        <p:spPr>
          <a:xfrm>
            <a:off x="458737" y="3342215"/>
            <a:ext cx="2999929" cy="360881"/>
          </a:xfrm>
          <a:custGeom>
            <a:avLst/>
            <a:gdLst>
              <a:gd name="connsiteX0" fmla="*/ 0 w 2721255"/>
              <a:gd name="connsiteY0" fmla="*/ 0 h 548640"/>
              <a:gd name="connsiteX1" fmla="*/ 468173 w 2721255"/>
              <a:gd name="connsiteY1" fmla="*/ 153619 h 548640"/>
              <a:gd name="connsiteX2" fmla="*/ 1133856 w 2721255"/>
              <a:gd name="connsiteY2" fmla="*/ 460857 h 548640"/>
              <a:gd name="connsiteX3" fmla="*/ 1550823 w 2721255"/>
              <a:gd name="connsiteY3" fmla="*/ 548640 h 548640"/>
              <a:gd name="connsiteX4" fmla="*/ 2721255 w 2721255"/>
              <a:gd name="connsiteY4" fmla="*/ 241401 h 548640"/>
              <a:gd name="connsiteX0" fmla="*/ 0 w 2678029"/>
              <a:gd name="connsiteY0" fmla="*/ 0 h 535340"/>
              <a:gd name="connsiteX1" fmla="*/ 424947 w 2678029"/>
              <a:gd name="connsiteY1" fmla="*/ 140319 h 535340"/>
              <a:gd name="connsiteX2" fmla="*/ 1090630 w 2678029"/>
              <a:gd name="connsiteY2" fmla="*/ 447557 h 535340"/>
              <a:gd name="connsiteX3" fmla="*/ 1507597 w 2678029"/>
              <a:gd name="connsiteY3" fmla="*/ 535340 h 535340"/>
              <a:gd name="connsiteX4" fmla="*/ 2678029 w 2678029"/>
              <a:gd name="connsiteY4" fmla="*/ 228101 h 535340"/>
              <a:gd name="connsiteX0" fmla="*/ 0 w 2678029"/>
              <a:gd name="connsiteY0" fmla="*/ 0 h 535340"/>
              <a:gd name="connsiteX1" fmla="*/ 424947 w 2678029"/>
              <a:gd name="connsiteY1" fmla="*/ 140319 h 535340"/>
              <a:gd name="connsiteX2" fmla="*/ 1201665 w 2678029"/>
              <a:gd name="connsiteY2" fmla="*/ 238551 h 535340"/>
              <a:gd name="connsiteX3" fmla="*/ 1507597 w 2678029"/>
              <a:gd name="connsiteY3" fmla="*/ 535340 h 535340"/>
              <a:gd name="connsiteX4" fmla="*/ 2678029 w 2678029"/>
              <a:gd name="connsiteY4" fmla="*/ 228101 h 535340"/>
              <a:gd name="connsiteX0" fmla="*/ 0 w 2678029"/>
              <a:gd name="connsiteY0" fmla="*/ 0 h 238551"/>
              <a:gd name="connsiteX1" fmla="*/ 424947 w 2678029"/>
              <a:gd name="connsiteY1" fmla="*/ 140319 h 238551"/>
              <a:gd name="connsiteX2" fmla="*/ 1201665 w 2678029"/>
              <a:gd name="connsiteY2" fmla="*/ 238551 h 238551"/>
              <a:gd name="connsiteX3" fmla="*/ 1533723 w 2678029"/>
              <a:gd name="connsiteY3" fmla="*/ 202237 h 238551"/>
              <a:gd name="connsiteX4" fmla="*/ 2678029 w 2678029"/>
              <a:gd name="connsiteY4" fmla="*/ 228101 h 238551"/>
              <a:gd name="connsiteX0" fmla="*/ 0 w 2678029"/>
              <a:gd name="connsiteY0" fmla="*/ 0 h 238551"/>
              <a:gd name="connsiteX1" fmla="*/ 509855 w 2678029"/>
              <a:gd name="connsiteY1" fmla="*/ 81536 h 238551"/>
              <a:gd name="connsiteX2" fmla="*/ 1201665 w 2678029"/>
              <a:gd name="connsiteY2" fmla="*/ 238551 h 238551"/>
              <a:gd name="connsiteX3" fmla="*/ 1533723 w 2678029"/>
              <a:gd name="connsiteY3" fmla="*/ 202237 h 238551"/>
              <a:gd name="connsiteX4" fmla="*/ 2678029 w 2678029"/>
              <a:gd name="connsiteY4" fmla="*/ 228101 h 238551"/>
              <a:gd name="connsiteX0" fmla="*/ 0 w 2664966"/>
              <a:gd name="connsiteY0" fmla="*/ 0 h 271208"/>
              <a:gd name="connsiteX1" fmla="*/ 496792 w 2664966"/>
              <a:gd name="connsiteY1" fmla="*/ 114193 h 271208"/>
              <a:gd name="connsiteX2" fmla="*/ 1188602 w 2664966"/>
              <a:gd name="connsiteY2" fmla="*/ 271208 h 271208"/>
              <a:gd name="connsiteX3" fmla="*/ 1520660 w 2664966"/>
              <a:gd name="connsiteY3" fmla="*/ 234894 h 271208"/>
              <a:gd name="connsiteX4" fmla="*/ 2664966 w 2664966"/>
              <a:gd name="connsiteY4" fmla="*/ 260758 h 271208"/>
              <a:gd name="connsiteX0" fmla="*/ 0 w 2664966"/>
              <a:gd name="connsiteY0" fmla="*/ 0 h 271208"/>
              <a:gd name="connsiteX1" fmla="*/ 496792 w 2664966"/>
              <a:gd name="connsiteY1" fmla="*/ 114193 h 271208"/>
              <a:gd name="connsiteX2" fmla="*/ 1189203 w 2664966"/>
              <a:gd name="connsiteY2" fmla="*/ 191811 h 271208"/>
              <a:gd name="connsiteX3" fmla="*/ 1188602 w 2664966"/>
              <a:gd name="connsiteY3" fmla="*/ 271208 h 271208"/>
              <a:gd name="connsiteX4" fmla="*/ 1520660 w 2664966"/>
              <a:gd name="connsiteY4" fmla="*/ 234894 h 271208"/>
              <a:gd name="connsiteX5" fmla="*/ 2664966 w 2664966"/>
              <a:gd name="connsiteY5" fmla="*/ 260758 h 271208"/>
              <a:gd name="connsiteX0" fmla="*/ 0 w 2664966"/>
              <a:gd name="connsiteY0" fmla="*/ 0 h 260758"/>
              <a:gd name="connsiteX1" fmla="*/ 496792 w 2664966"/>
              <a:gd name="connsiteY1" fmla="*/ 114193 h 260758"/>
              <a:gd name="connsiteX2" fmla="*/ 1189203 w 2664966"/>
              <a:gd name="connsiteY2" fmla="*/ 191811 h 260758"/>
              <a:gd name="connsiteX3" fmla="*/ 1332294 w 2664966"/>
              <a:gd name="connsiteY3" fmla="*/ 205894 h 260758"/>
              <a:gd name="connsiteX4" fmla="*/ 1520660 w 2664966"/>
              <a:gd name="connsiteY4" fmla="*/ 234894 h 260758"/>
              <a:gd name="connsiteX5" fmla="*/ 2664966 w 2664966"/>
              <a:gd name="connsiteY5" fmla="*/ 260758 h 260758"/>
              <a:gd name="connsiteX0" fmla="*/ 0 w 2664966"/>
              <a:gd name="connsiteY0" fmla="*/ 0 h 260758"/>
              <a:gd name="connsiteX1" fmla="*/ 496792 w 2664966"/>
              <a:gd name="connsiteY1" fmla="*/ 114193 h 260758"/>
              <a:gd name="connsiteX2" fmla="*/ 1189203 w 2664966"/>
              <a:gd name="connsiteY2" fmla="*/ 191811 h 260758"/>
              <a:gd name="connsiteX3" fmla="*/ 1332294 w 2664966"/>
              <a:gd name="connsiteY3" fmla="*/ 205894 h 260758"/>
              <a:gd name="connsiteX4" fmla="*/ 2101957 w 2664966"/>
              <a:gd name="connsiteY4" fmla="*/ 234894 h 260758"/>
              <a:gd name="connsiteX5" fmla="*/ 2664966 w 2664966"/>
              <a:gd name="connsiteY5" fmla="*/ 260758 h 260758"/>
              <a:gd name="connsiteX0" fmla="*/ 0 w 2664966"/>
              <a:gd name="connsiteY0" fmla="*/ 0 h 260758"/>
              <a:gd name="connsiteX1" fmla="*/ 496792 w 2664966"/>
              <a:gd name="connsiteY1" fmla="*/ 114193 h 260758"/>
              <a:gd name="connsiteX2" fmla="*/ 1332294 w 2664966"/>
              <a:gd name="connsiteY2" fmla="*/ 205894 h 260758"/>
              <a:gd name="connsiteX3" fmla="*/ 2101957 w 2664966"/>
              <a:gd name="connsiteY3" fmla="*/ 234894 h 260758"/>
              <a:gd name="connsiteX4" fmla="*/ 2664966 w 2664966"/>
              <a:gd name="connsiteY4" fmla="*/ 260758 h 260758"/>
              <a:gd name="connsiteX0" fmla="*/ 0 w 2664966"/>
              <a:gd name="connsiteY0" fmla="*/ 0 h 260758"/>
              <a:gd name="connsiteX1" fmla="*/ 496792 w 2664966"/>
              <a:gd name="connsiteY1" fmla="*/ 114193 h 260758"/>
              <a:gd name="connsiteX2" fmla="*/ 2101957 w 2664966"/>
              <a:gd name="connsiteY2" fmla="*/ 234894 h 260758"/>
              <a:gd name="connsiteX3" fmla="*/ 2664966 w 2664966"/>
              <a:gd name="connsiteY3" fmla="*/ 260758 h 260758"/>
              <a:gd name="connsiteX0" fmla="*/ 0 w 2664966"/>
              <a:gd name="connsiteY0" fmla="*/ 0 h 260758"/>
              <a:gd name="connsiteX1" fmla="*/ 579351 w 2664966"/>
              <a:gd name="connsiteY1" fmla="*/ 226475 h 260758"/>
              <a:gd name="connsiteX2" fmla="*/ 2101957 w 2664966"/>
              <a:gd name="connsiteY2" fmla="*/ 234894 h 260758"/>
              <a:gd name="connsiteX3" fmla="*/ 2664966 w 2664966"/>
              <a:gd name="connsiteY3" fmla="*/ 260758 h 260758"/>
              <a:gd name="connsiteX0" fmla="*/ 0 w 2664966"/>
              <a:gd name="connsiteY0" fmla="*/ 0 h 260758"/>
              <a:gd name="connsiteX1" fmla="*/ 579351 w 2664966"/>
              <a:gd name="connsiteY1" fmla="*/ 226475 h 260758"/>
              <a:gd name="connsiteX2" fmla="*/ 2101957 w 2664966"/>
              <a:gd name="connsiteY2" fmla="*/ 234894 h 260758"/>
              <a:gd name="connsiteX3" fmla="*/ 2664966 w 2664966"/>
              <a:gd name="connsiteY3" fmla="*/ 260758 h 260758"/>
              <a:gd name="connsiteX0" fmla="*/ 0 w 2664966"/>
              <a:gd name="connsiteY0" fmla="*/ 0 h 571735"/>
              <a:gd name="connsiteX1" fmla="*/ 579351 w 2664966"/>
              <a:gd name="connsiteY1" fmla="*/ 226475 h 571735"/>
              <a:gd name="connsiteX2" fmla="*/ 1461297 w 2664966"/>
              <a:gd name="connsiteY2" fmla="*/ 571735 h 571735"/>
              <a:gd name="connsiteX3" fmla="*/ 2664966 w 2664966"/>
              <a:gd name="connsiteY3" fmla="*/ 260758 h 571735"/>
              <a:gd name="connsiteX0" fmla="*/ 0 w 2664966"/>
              <a:gd name="connsiteY0" fmla="*/ 0 h 571735"/>
              <a:gd name="connsiteX1" fmla="*/ 579351 w 2664966"/>
              <a:gd name="connsiteY1" fmla="*/ 226475 h 571735"/>
              <a:gd name="connsiteX2" fmla="*/ 1461297 w 2664966"/>
              <a:gd name="connsiteY2" fmla="*/ 571735 h 571735"/>
              <a:gd name="connsiteX3" fmla="*/ 2664966 w 2664966"/>
              <a:gd name="connsiteY3" fmla="*/ 260758 h 571735"/>
              <a:gd name="connsiteX0" fmla="*/ 0 w 2664966"/>
              <a:gd name="connsiteY0" fmla="*/ 0 h 571735"/>
              <a:gd name="connsiteX1" fmla="*/ 612374 w 2664966"/>
              <a:gd name="connsiteY1" fmla="*/ 262800 h 571735"/>
              <a:gd name="connsiteX2" fmla="*/ 1461297 w 2664966"/>
              <a:gd name="connsiteY2" fmla="*/ 571735 h 571735"/>
              <a:gd name="connsiteX3" fmla="*/ 2664966 w 2664966"/>
              <a:gd name="connsiteY3" fmla="*/ 260758 h 571735"/>
              <a:gd name="connsiteX0" fmla="*/ 0 w 2664966"/>
              <a:gd name="connsiteY0" fmla="*/ 0 h 561828"/>
              <a:gd name="connsiteX1" fmla="*/ 612374 w 2664966"/>
              <a:gd name="connsiteY1" fmla="*/ 262800 h 561828"/>
              <a:gd name="connsiteX2" fmla="*/ 1335808 w 2664966"/>
              <a:gd name="connsiteY2" fmla="*/ 561828 h 561828"/>
              <a:gd name="connsiteX3" fmla="*/ 2664966 w 2664966"/>
              <a:gd name="connsiteY3" fmla="*/ 260758 h 561828"/>
              <a:gd name="connsiteX0" fmla="*/ 0 w 2711199"/>
              <a:gd name="connsiteY0" fmla="*/ 0 h 561828"/>
              <a:gd name="connsiteX1" fmla="*/ 612374 w 2711199"/>
              <a:gd name="connsiteY1" fmla="*/ 262800 h 561828"/>
              <a:gd name="connsiteX2" fmla="*/ 1335808 w 2711199"/>
              <a:gd name="connsiteY2" fmla="*/ 561828 h 561828"/>
              <a:gd name="connsiteX3" fmla="*/ 2711199 w 2711199"/>
              <a:gd name="connsiteY3" fmla="*/ 148478 h 561828"/>
              <a:gd name="connsiteX0" fmla="*/ 0 w 3051343"/>
              <a:gd name="connsiteY0" fmla="*/ 0 h 561828"/>
              <a:gd name="connsiteX1" fmla="*/ 612374 w 3051343"/>
              <a:gd name="connsiteY1" fmla="*/ 262800 h 561828"/>
              <a:gd name="connsiteX2" fmla="*/ 1335808 w 3051343"/>
              <a:gd name="connsiteY2" fmla="*/ 561828 h 561828"/>
              <a:gd name="connsiteX3" fmla="*/ 3051343 w 3051343"/>
              <a:gd name="connsiteY3" fmla="*/ 330108 h 561828"/>
              <a:gd name="connsiteX0" fmla="*/ 0 w 3051343"/>
              <a:gd name="connsiteY0" fmla="*/ 0 h 561828"/>
              <a:gd name="connsiteX1" fmla="*/ 612374 w 3051343"/>
              <a:gd name="connsiteY1" fmla="*/ 262800 h 561828"/>
              <a:gd name="connsiteX2" fmla="*/ 1335808 w 3051343"/>
              <a:gd name="connsiteY2" fmla="*/ 561828 h 561828"/>
              <a:gd name="connsiteX3" fmla="*/ 2249228 w 3051343"/>
              <a:gd name="connsiteY3" fmla="*/ 429100 h 561828"/>
              <a:gd name="connsiteX4" fmla="*/ 3051343 w 3051343"/>
              <a:gd name="connsiteY4" fmla="*/ 330108 h 561828"/>
              <a:gd name="connsiteX0" fmla="*/ 0 w 3051343"/>
              <a:gd name="connsiteY0" fmla="*/ 0 h 561828"/>
              <a:gd name="connsiteX1" fmla="*/ 612374 w 3051343"/>
              <a:gd name="connsiteY1" fmla="*/ 262800 h 561828"/>
              <a:gd name="connsiteX2" fmla="*/ 1335808 w 3051343"/>
              <a:gd name="connsiteY2" fmla="*/ 561828 h 561828"/>
              <a:gd name="connsiteX3" fmla="*/ 2346476 w 3051343"/>
              <a:gd name="connsiteY3" fmla="*/ 252286 h 561828"/>
              <a:gd name="connsiteX4" fmla="*/ 3051343 w 3051343"/>
              <a:gd name="connsiteY4" fmla="*/ 330108 h 561828"/>
              <a:gd name="connsiteX0" fmla="*/ 0 w 3077865"/>
              <a:gd name="connsiteY0" fmla="*/ 0 h 561828"/>
              <a:gd name="connsiteX1" fmla="*/ 612374 w 3077865"/>
              <a:gd name="connsiteY1" fmla="*/ 262800 h 561828"/>
              <a:gd name="connsiteX2" fmla="*/ 1335808 w 3077865"/>
              <a:gd name="connsiteY2" fmla="*/ 561828 h 561828"/>
              <a:gd name="connsiteX3" fmla="*/ 2346476 w 3077865"/>
              <a:gd name="connsiteY3" fmla="*/ 252286 h 561828"/>
              <a:gd name="connsiteX4" fmla="*/ 3077865 w 3077865"/>
              <a:gd name="connsiteY4" fmla="*/ 277064 h 561828"/>
              <a:gd name="connsiteX0" fmla="*/ 0 w 3077865"/>
              <a:gd name="connsiteY0" fmla="*/ 0 h 277064"/>
              <a:gd name="connsiteX1" fmla="*/ 612374 w 3077865"/>
              <a:gd name="connsiteY1" fmla="*/ 262800 h 277064"/>
              <a:gd name="connsiteX2" fmla="*/ 1346417 w 3077865"/>
              <a:gd name="connsiteY2" fmla="*/ 247098 h 277064"/>
              <a:gd name="connsiteX3" fmla="*/ 2346476 w 3077865"/>
              <a:gd name="connsiteY3" fmla="*/ 252286 h 277064"/>
              <a:gd name="connsiteX4" fmla="*/ 3077865 w 3077865"/>
              <a:gd name="connsiteY4" fmla="*/ 277064 h 277064"/>
              <a:gd name="connsiteX0" fmla="*/ 0 w 3077865"/>
              <a:gd name="connsiteY0" fmla="*/ 0 h 277064"/>
              <a:gd name="connsiteX1" fmla="*/ 612374 w 3077865"/>
              <a:gd name="connsiteY1" fmla="*/ 262800 h 277064"/>
              <a:gd name="connsiteX2" fmla="*/ 1664683 w 3077865"/>
              <a:gd name="connsiteY2" fmla="*/ 211735 h 277064"/>
              <a:gd name="connsiteX3" fmla="*/ 2346476 w 3077865"/>
              <a:gd name="connsiteY3" fmla="*/ 252286 h 277064"/>
              <a:gd name="connsiteX4" fmla="*/ 3077865 w 3077865"/>
              <a:gd name="connsiteY4" fmla="*/ 277064 h 277064"/>
              <a:gd name="connsiteX0" fmla="*/ 0 w 3077865"/>
              <a:gd name="connsiteY0" fmla="*/ 0 h 277064"/>
              <a:gd name="connsiteX1" fmla="*/ 612374 w 3077865"/>
              <a:gd name="connsiteY1" fmla="*/ 262800 h 277064"/>
              <a:gd name="connsiteX2" fmla="*/ 1664683 w 3077865"/>
              <a:gd name="connsiteY2" fmla="*/ 211735 h 277064"/>
              <a:gd name="connsiteX3" fmla="*/ 2632915 w 3077865"/>
              <a:gd name="connsiteY3" fmla="*/ 170951 h 277064"/>
              <a:gd name="connsiteX4" fmla="*/ 3077865 w 3077865"/>
              <a:gd name="connsiteY4" fmla="*/ 277064 h 277064"/>
              <a:gd name="connsiteX0" fmla="*/ 0 w 3155663"/>
              <a:gd name="connsiteY0" fmla="*/ 0 h 379616"/>
              <a:gd name="connsiteX1" fmla="*/ 612374 w 3155663"/>
              <a:gd name="connsiteY1" fmla="*/ 262800 h 379616"/>
              <a:gd name="connsiteX2" fmla="*/ 1664683 w 3155663"/>
              <a:gd name="connsiteY2" fmla="*/ 211735 h 379616"/>
              <a:gd name="connsiteX3" fmla="*/ 2632915 w 3155663"/>
              <a:gd name="connsiteY3" fmla="*/ 170951 h 379616"/>
              <a:gd name="connsiteX4" fmla="*/ 3155663 w 3155663"/>
              <a:gd name="connsiteY4" fmla="*/ 379616 h 379616"/>
              <a:gd name="connsiteX0" fmla="*/ 0 w 3155663"/>
              <a:gd name="connsiteY0" fmla="*/ 0 h 379616"/>
              <a:gd name="connsiteX1" fmla="*/ 612374 w 3155663"/>
              <a:gd name="connsiteY1" fmla="*/ 262800 h 379616"/>
              <a:gd name="connsiteX2" fmla="*/ 1664683 w 3155663"/>
              <a:gd name="connsiteY2" fmla="*/ 211735 h 379616"/>
              <a:gd name="connsiteX3" fmla="*/ 2838019 w 3155663"/>
              <a:gd name="connsiteY3" fmla="*/ 167415 h 379616"/>
              <a:gd name="connsiteX4" fmla="*/ 3155663 w 3155663"/>
              <a:gd name="connsiteY4" fmla="*/ 379616 h 379616"/>
              <a:gd name="connsiteX0" fmla="*/ 0 w 3155663"/>
              <a:gd name="connsiteY0" fmla="*/ 0 h 379616"/>
              <a:gd name="connsiteX1" fmla="*/ 739680 w 3155663"/>
              <a:gd name="connsiteY1" fmla="*/ 329989 h 379616"/>
              <a:gd name="connsiteX2" fmla="*/ 1664683 w 3155663"/>
              <a:gd name="connsiteY2" fmla="*/ 211735 h 379616"/>
              <a:gd name="connsiteX3" fmla="*/ 2838019 w 3155663"/>
              <a:gd name="connsiteY3" fmla="*/ 167415 h 379616"/>
              <a:gd name="connsiteX4" fmla="*/ 3155663 w 3155663"/>
              <a:gd name="connsiteY4" fmla="*/ 379616 h 379616"/>
              <a:gd name="connsiteX0" fmla="*/ 0 w 3155663"/>
              <a:gd name="connsiteY0" fmla="*/ 0 h 379616"/>
              <a:gd name="connsiteX1" fmla="*/ 739680 w 3155663"/>
              <a:gd name="connsiteY1" fmla="*/ 329989 h 379616"/>
              <a:gd name="connsiteX2" fmla="*/ 1700046 w 3155663"/>
              <a:gd name="connsiteY2" fmla="*/ 211735 h 379616"/>
              <a:gd name="connsiteX3" fmla="*/ 2838019 w 3155663"/>
              <a:gd name="connsiteY3" fmla="*/ 167415 h 379616"/>
              <a:gd name="connsiteX4" fmla="*/ 3155663 w 3155663"/>
              <a:gd name="connsiteY4" fmla="*/ 379616 h 379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55663" h="379616">
                <a:moveTo>
                  <a:pt x="0" y="0"/>
                </a:moveTo>
                <a:lnTo>
                  <a:pt x="739680" y="329989"/>
                </a:lnTo>
                <a:lnTo>
                  <a:pt x="1700046" y="211735"/>
                </a:lnTo>
                <a:lnTo>
                  <a:pt x="2838019" y="167415"/>
                </a:lnTo>
                <a:lnTo>
                  <a:pt x="3155663" y="379616"/>
                </a:lnTo>
              </a:path>
            </a:pathLst>
          </a:custGeom>
          <a:noFill/>
          <a:ln w="25400">
            <a:solidFill>
              <a:schemeClr val="accent1"/>
            </a:solidFill>
            <a:prstDash val="sysDash"/>
            <a:miter lim="800000"/>
            <a:tailEnd type="arrow" w="lg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 sz="1588" dirty="0"/>
          </a:p>
        </p:txBody>
      </p:sp>
      <p:sp>
        <p:nvSpPr>
          <p:cNvPr id="25" name="Freeform 2"/>
          <p:cNvSpPr/>
          <p:nvPr/>
        </p:nvSpPr>
        <p:spPr>
          <a:xfrm rot="412312">
            <a:off x="7909359" y="4179361"/>
            <a:ext cx="740122" cy="112793"/>
          </a:xfrm>
          <a:custGeom>
            <a:avLst/>
            <a:gdLst>
              <a:gd name="connsiteX0" fmla="*/ 819150 w 819150"/>
              <a:gd name="connsiteY0" fmla="*/ 0 h 28575"/>
              <a:gd name="connsiteX1" fmla="*/ 0 w 819150"/>
              <a:gd name="connsiteY1" fmla="*/ 28575 h 28575"/>
              <a:gd name="connsiteX0" fmla="*/ 886176 w 886177"/>
              <a:gd name="connsiteY0" fmla="*/ 0 h 38802"/>
              <a:gd name="connsiteX1" fmla="*/ 0 w 886177"/>
              <a:gd name="connsiteY1" fmla="*/ 38802 h 38802"/>
              <a:gd name="connsiteX0" fmla="*/ 867275 w 867274"/>
              <a:gd name="connsiteY0" fmla="*/ 0 h 37948"/>
              <a:gd name="connsiteX1" fmla="*/ 0 w 867274"/>
              <a:gd name="connsiteY1" fmla="*/ 37948 h 37948"/>
              <a:gd name="connsiteX0" fmla="*/ 1319827 w 1319828"/>
              <a:gd name="connsiteY0" fmla="*/ 0 h 34429"/>
              <a:gd name="connsiteX1" fmla="*/ 0 w 1319828"/>
              <a:gd name="connsiteY1" fmla="*/ 34429 h 34429"/>
              <a:gd name="connsiteX0" fmla="*/ 1442459 w 1442459"/>
              <a:gd name="connsiteY0" fmla="*/ 0 h 87944"/>
              <a:gd name="connsiteX1" fmla="*/ 0 w 1442459"/>
              <a:gd name="connsiteY1" fmla="*/ 87944 h 87944"/>
              <a:gd name="connsiteX0" fmla="*/ 1397105 w 1397105"/>
              <a:gd name="connsiteY0" fmla="*/ 0 h 79896"/>
              <a:gd name="connsiteX1" fmla="*/ 0 w 1397105"/>
              <a:gd name="connsiteY1" fmla="*/ 79896 h 79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97105" h="79896">
                <a:moveTo>
                  <a:pt x="1397105" y="0"/>
                </a:moveTo>
                <a:cubicBezTo>
                  <a:pt x="1108013" y="12649"/>
                  <a:pt x="289092" y="67247"/>
                  <a:pt x="0" y="79896"/>
                </a:cubicBezTo>
              </a:path>
            </a:pathLst>
          </a:custGeom>
          <a:noFill/>
          <a:ln w="25400">
            <a:solidFill>
              <a:srgbClr val="00B050"/>
            </a:solidFill>
            <a:prstDash val="sysDash"/>
            <a:miter lim="800000"/>
            <a:tailEnd type="arrow" w="lg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 sz="1588" dirty="0"/>
          </a:p>
        </p:txBody>
      </p:sp>
      <p:sp>
        <p:nvSpPr>
          <p:cNvPr id="26" name="Freeform 3"/>
          <p:cNvSpPr/>
          <p:nvPr/>
        </p:nvSpPr>
        <p:spPr>
          <a:xfrm>
            <a:off x="4341904" y="4092200"/>
            <a:ext cx="1928700" cy="72439"/>
          </a:xfrm>
          <a:custGeom>
            <a:avLst/>
            <a:gdLst>
              <a:gd name="connsiteX0" fmla="*/ 2028825 w 2028825"/>
              <a:gd name="connsiteY0" fmla="*/ 76200 h 76200"/>
              <a:gd name="connsiteX1" fmla="*/ 1371600 w 2028825"/>
              <a:gd name="connsiteY1" fmla="*/ 66675 h 76200"/>
              <a:gd name="connsiteX2" fmla="*/ 0 w 2028825"/>
              <a:gd name="connsiteY2" fmla="*/ 0 h 76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28825" h="76200">
                <a:moveTo>
                  <a:pt x="2028825" y="76200"/>
                </a:moveTo>
                <a:lnTo>
                  <a:pt x="1371600" y="66675"/>
                </a:lnTo>
                <a:lnTo>
                  <a:pt x="0" y="0"/>
                </a:lnTo>
              </a:path>
            </a:pathLst>
          </a:custGeom>
          <a:noFill/>
          <a:ln w="25400">
            <a:solidFill>
              <a:srgbClr val="00B050"/>
            </a:solidFill>
            <a:prstDash val="sysDash"/>
            <a:miter lim="800000"/>
            <a:headEnd type="arrow" w="lg" len="sm"/>
            <a:tailEnd type="none" w="lg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 sz="1588" dirty="0"/>
          </a:p>
        </p:txBody>
      </p:sp>
      <p:sp>
        <p:nvSpPr>
          <p:cNvPr id="27" name="Freeform 4"/>
          <p:cNvSpPr/>
          <p:nvPr/>
        </p:nvSpPr>
        <p:spPr>
          <a:xfrm>
            <a:off x="1448504" y="3813240"/>
            <a:ext cx="2873775" cy="277613"/>
          </a:xfrm>
          <a:custGeom>
            <a:avLst/>
            <a:gdLst>
              <a:gd name="connsiteX0" fmla="*/ 3019425 w 3019425"/>
              <a:gd name="connsiteY0" fmla="*/ 323850 h 323850"/>
              <a:gd name="connsiteX1" fmla="*/ 2400300 w 3019425"/>
              <a:gd name="connsiteY1" fmla="*/ 295275 h 323850"/>
              <a:gd name="connsiteX2" fmla="*/ 1714500 w 3019425"/>
              <a:gd name="connsiteY2" fmla="*/ 95250 h 323850"/>
              <a:gd name="connsiteX3" fmla="*/ 457200 w 3019425"/>
              <a:gd name="connsiteY3" fmla="*/ 209550 h 323850"/>
              <a:gd name="connsiteX4" fmla="*/ 0 w 3019425"/>
              <a:gd name="connsiteY4" fmla="*/ 0 h 323850"/>
              <a:gd name="connsiteX0" fmla="*/ 3030034 w 3030034"/>
              <a:gd name="connsiteY0" fmla="*/ 355677 h 355677"/>
              <a:gd name="connsiteX1" fmla="*/ 2400300 w 3030034"/>
              <a:gd name="connsiteY1" fmla="*/ 295275 h 355677"/>
              <a:gd name="connsiteX2" fmla="*/ 1714500 w 3030034"/>
              <a:gd name="connsiteY2" fmla="*/ 95250 h 355677"/>
              <a:gd name="connsiteX3" fmla="*/ 457200 w 3030034"/>
              <a:gd name="connsiteY3" fmla="*/ 209550 h 355677"/>
              <a:gd name="connsiteX4" fmla="*/ 0 w 3030034"/>
              <a:gd name="connsiteY4" fmla="*/ 0 h 355677"/>
              <a:gd name="connsiteX0" fmla="*/ 3030034 w 3030034"/>
              <a:gd name="connsiteY0" fmla="*/ 355677 h 355677"/>
              <a:gd name="connsiteX1" fmla="*/ 2414445 w 3030034"/>
              <a:gd name="connsiteY1" fmla="*/ 266985 h 355677"/>
              <a:gd name="connsiteX2" fmla="*/ 1714500 w 3030034"/>
              <a:gd name="connsiteY2" fmla="*/ 95250 h 355677"/>
              <a:gd name="connsiteX3" fmla="*/ 457200 w 3030034"/>
              <a:gd name="connsiteY3" fmla="*/ 209550 h 355677"/>
              <a:gd name="connsiteX4" fmla="*/ 0 w 3030034"/>
              <a:gd name="connsiteY4" fmla="*/ 0 h 355677"/>
              <a:gd name="connsiteX0" fmla="*/ 3030034 w 3030034"/>
              <a:gd name="connsiteY0" fmla="*/ 355677 h 355677"/>
              <a:gd name="connsiteX1" fmla="*/ 2414445 w 3030034"/>
              <a:gd name="connsiteY1" fmla="*/ 266985 h 355677"/>
              <a:gd name="connsiteX2" fmla="*/ 1668528 w 3030034"/>
              <a:gd name="connsiteY2" fmla="*/ 116468 h 355677"/>
              <a:gd name="connsiteX3" fmla="*/ 457200 w 3030034"/>
              <a:gd name="connsiteY3" fmla="*/ 209550 h 355677"/>
              <a:gd name="connsiteX4" fmla="*/ 0 w 3030034"/>
              <a:gd name="connsiteY4" fmla="*/ 0 h 355677"/>
              <a:gd name="connsiteX0" fmla="*/ 3022961 w 3022961"/>
              <a:gd name="connsiteY0" fmla="*/ 292024 h 292024"/>
              <a:gd name="connsiteX1" fmla="*/ 2407372 w 3022961"/>
              <a:gd name="connsiteY1" fmla="*/ 203332 h 292024"/>
              <a:gd name="connsiteX2" fmla="*/ 1661455 w 3022961"/>
              <a:gd name="connsiteY2" fmla="*/ 52815 h 292024"/>
              <a:gd name="connsiteX3" fmla="*/ 450127 w 3022961"/>
              <a:gd name="connsiteY3" fmla="*/ 145897 h 292024"/>
              <a:gd name="connsiteX4" fmla="*/ 0 w 3022961"/>
              <a:gd name="connsiteY4" fmla="*/ 0 h 292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22961" h="292024">
                <a:moveTo>
                  <a:pt x="3022961" y="292024"/>
                </a:moveTo>
                <a:lnTo>
                  <a:pt x="2407372" y="203332"/>
                </a:lnTo>
                <a:lnTo>
                  <a:pt x="1661455" y="52815"/>
                </a:lnTo>
                <a:lnTo>
                  <a:pt x="450127" y="145897"/>
                </a:lnTo>
                <a:lnTo>
                  <a:pt x="0" y="0"/>
                </a:lnTo>
              </a:path>
            </a:pathLst>
          </a:custGeom>
          <a:noFill/>
          <a:ln w="25400">
            <a:solidFill>
              <a:srgbClr val="00B050"/>
            </a:solidFill>
            <a:prstDash val="sysDash"/>
            <a:miter lim="800000"/>
            <a:headEnd type="arrow" w="lg" len="sm"/>
            <a:tailEnd type="none" w="lg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 sz="1588" dirty="0"/>
          </a:p>
        </p:txBody>
      </p:sp>
      <p:sp>
        <p:nvSpPr>
          <p:cNvPr id="28" name="Freeform 5"/>
          <p:cNvSpPr/>
          <p:nvPr/>
        </p:nvSpPr>
        <p:spPr>
          <a:xfrm rot="7708938">
            <a:off x="774745" y="3027930"/>
            <a:ext cx="280211" cy="1086925"/>
          </a:xfrm>
          <a:custGeom>
            <a:avLst/>
            <a:gdLst>
              <a:gd name="connsiteX0" fmla="*/ 590550 w 590550"/>
              <a:gd name="connsiteY0" fmla="*/ 476250 h 476250"/>
              <a:gd name="connsiteX1" fmla="*/ 0 w 590550"/>
              <a:gd name="connsiteY1" fmla="*/ 76200 h 476250"/>
              <a:gd name="connsiteX2" fmla="*/ 19050 w 590550"/>
              <a:gd name="connsiteY2" fmla="*/ 0 h 476250"/>
              <a:gd name="connsiteX0" fmla="*/ 590550 w 590550"/>
              <a:gd name="connsiteY0" fmla="*/ 565694 h 565694"/>
              <a:gd name="connsiteX1" fmla="*/ 0 w 590550"/>
              <a:gd name="connsiteY1" fmla="*/ 165644 h 565694"/>
              <a:gd name="connsiteX2" fmla="*/ 205444 w 590550"/>
              <a:gd name="connsiteY2" fmla="*/ 0 h 565694"/>
              <a:gd name="connsiteX0" fmla="*/ 439167 w 439167"/>
              <a:gd name="connsiteY0" fmla="*/ 1119712 h 1119712"/>
              <a:gd name="connsiteX1" fmla="*/ 0 w 439167"/>
              <a:gd name="connsiteY1" fmla="*/ 165644 h 1119712"/>
              <a:gd name="connsiteX2" fmla="*/ 205444 w 439167"/>
              <a:gd name="connsiteY2" fmla="*/ 0 h 1119712"/>
              <a:gd name="connsiteX0" fmla="*/ 234101 w 234101"/>
              <a:gd name="connsiteY0" fmla="*/ 1119712 h 1119712"/>
              <a:gd name="connsiteX1" fmla="*/ 63622 w 234101"/>
              <a:gd name="connsiteY1" fmla="*/ 787789 h 1119712"/>
              <a:gd name="connsiteX2" fmla="*/ 378 w 234101"/>
              <a:gd name="connsiteY2" fmla="*/ 0 h 1119712"/>
              <a:gd name="connsiteX0" fmla="*/ 233723 w 233723"/>
              <a:gd name="connsiteY0" fmla="*/ 1119712 h 1119712"/>
              <a:gd name="connsiteX1" fmla="*/ 63244 w 233723"/>
              <a:gd name="connsiteY1" fmla="*/ 787789 h 1119712"/>
              <a:gd name="connsiteX2" fmla="*/ 36238 w 233723"/>
              <a:gd name="connsiteY2" fmla="*/ 416687 h 1119712"/>
              <a:gd name="connsiteX3" fmla="*/ 0 w 233723"/>
              <a:gd name="connsiteY3" fmla="*/ 0 h 1119712"/>
              <a:gd name="connsiteX0" fmla="*/ 233723 w 330439"/>
              <a:gd name="connsiteY0" fmla="*/ 1119712 h 1119712"/>
              <a:gd name="connsiteX1" fmla="*/ 63244 w 330439"/>
              <a:gd name="connsiteY1" fmla="*/ 787789 h 1119712"/>
              <a:gd name="connsiteX2" fmla="*/ 330177 w 330439"/>
              <a:gd name="connsiteY2" fmla="*/ 553458 h 1119712"/>
              <a:gd name="connsiteX3" fmla="*/ 0 w 330439"/>
              <a:gd name="connsiteY3" fmla="*/ 0 h 1119712"/>
              <a:gd name="connsiteX0" fmla="*/ 233723 w 330177"/>
              <a:gd name="connsiteY0" fmla="*/ 1119712 h 1119712"/>
              <a:gd name="connsiteX1" fmla="*/ 63244 w 330177"/>
              <a:gd name="connsiteY1" fmla="*/ 787789 h 1119712"/>
              <a:gd name="connsiteX2" fmla="*/ 330177 w 330177"/>
              <a:gd name="connsiteY2" fmla="*/ 553458 h 1119712"/>
              <a:gd name="connsiteX3" fmla="*/ 0 w 330177"/>
              <a:gd name="connsiteY3" fmla="*/ 0 h 1119712"/>
              <a:gd name="connsiteX0" fmla="*/ 233723 w 330177"/>
              <a:gd name="connsiteY0" fmla="*/ 1119712 h 1119712"/>
              <a:gd name="connsiteX1" fmla="*/ 63244 w 330177"/>
              <a:gd name="connsiteY1" fmla="*/ 787789 h 1119712"/>
              <a:gd name="connsiteX2" fmla="*/ 330177 w 330177"/>
              <a:gd name="connsiteY2" fmla="*/ 553458 h 1119712"/>
              <a:gd name="connsiteX3" fmla="*/ 0 w 330177"/>
              <a:gd name="connsiteY3" fmla="*/ 0 h 1119712"/>
              <a:gd name="connsiteX0" fmla="*/ 198304 w 294758"/>
              <a:gd name="connsiteY0" fmla="*/ 1143350 h 1143350"/>
              <a:gd name="connsiteX1" fmla="*/ 27825 w 294758"/>
              <a:gd name="connsiteY1" fmla="*/ 811427 h 1143350"/>
              <a:gd name="connsiteX2" fmla="*/ 294758 w 294758"/>
              <a:gd name="connsiteY2" fmla="*/ 577096 h 1143350"/>
              <a:gd name="connsiteX3" fmla="*/ 0 w 294758"/>
              <a:gd name="connsiteY3" fmla="*/ 0 h 1143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4758" h="1143350">
                <a:moveTo>
                  <a:pt x="198304" y="1143350"/>
                </a:moveTo>
                <a:lnTo>
                  <a:pt x="27825" y="811427"/>
                </a:lnTo>
                <a:lnTo>
                  <a:pt x="294758" y="577096"/>
                </a:lnTo>
                <a:lnTo>
                  <a:pt x="0" y="0"/>
                </a:lnTo>
              </a:path>
            </a:pathLst>
          </a:custGeom>
          <a:noFill/>
          <a:ln w="25400">
            <a:solidFill>
              <a:srgbClr val="00B050"/>
            </a:solidFill>
            <a:prstDash val="sysDash"/>
            <a:miter lim="800000"/>
            <a:tailEnd type="arrow" w="lg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 sz="1588" dirty="0"/>
          </a:p>
        </p:txBody>
      </p:sp>
      <p:cxnSp>
        <p:nvCxnSpPr>
          <p:cNvPr id="29" name="Straight Connector 28"/>
          <p:cNvCxnSpPr/>
          <p:nvPr/>
        </p:nvCxnSpPr>
        <p:spPr>
          <a:xfrm flipH="1">
            <a:off x="3625466" y="3497545"/>
            <a:ext cx="135348" cy="76780"/>
          </a:xfrm>
          <a:prstGeom prst="line">
            <a:avLst/>
          </a:prstGeom>
          <a:ln w="603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 flipV="1">
            <a:off x="3689316" y="3543179"/>
            <a:ext cx="972657" cy="14941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4612547" y="3590285"/>
            <a:ext cx="858997" cy="336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794" dirty="0"/>
              <a:t>STAIRS CLOSED DURING EVENTS</a:t>
            </a:r>
          </a:p>
        </p:txBody>
      </p:sp>
      <p:sp>
        <p:nvSpPr>
          <p:cNvPr id="32" name="Freeform 12"/>
          <p:cNvSpPr/>
          <p:nvPr/>
        </p:nvSpPr>
        <p:spPr>
          <a:xfrm>
            <a:off x="431508" y="2951420"/>
            <a:ext cx="1026571" cy="347710"/>
          </a:xfrm>
          <a:custGeom>
            <a:avLst/>
            <a:gdLst>
              <a:gd name="connsiteX0" fmla="*/ 0 w 1079863"/>
              <a:gd name="connsiteY0" fmla="*/ 287383 h 365760"/>
              <a:gd name="connsiteX1" fmla="*/ 400594 w 1079863"/>
              <a:gd name="connsiteY1" fmla="*/ 365760 h 365760"/>
              <a:gd name="connsiteX2" fmla="*/ 574766 w 1079863"/>
              <a:gd name="connsiteY2" fmla="*/ 0 h 365760"/>
              <a:gd name="connsiteX3" fmla="*/ 1079863 w 1079863"/>
              <a:gd name="connsiteY3" fmla="*/ 8709 h 365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79863" h="365760">
                <a:moveTo>
                  <a:pt x="0" y="287383"/>
                </a:moveTo>
                <a:lnTo>
                  <a:pt x="400594" y="365760"/>
                </a:lnTo>
                <a:lnTo>
                  <a:pt x="574766" y="0"/>
                </a:lnTo>
                <a:lnTo>
                  <a:pt x="1079863" y="8709"/>
                </a:lnTo>
              </a:path>
            </a:pathLst>
          </a:custGeom>
          <a:noFill/>
          <a:ln w="25400">
            <a:solidFill>
              <a:srgbClr val="C00000"/>
            </a:solidFill>
            <a:prstDash val="sysDash"/>
            <a:miter lim="800000"/>
            <a:headEnd type="arrow" w="lg" len="sm"/>
            <a:tailEnd type="arrow" w="lg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 sz="1588" dirty="0"/>
          </a:p>
        </p:txBody>
      </p:sp>
      <p:sp>
        <p:nvSpPr>
          <p:cNvPr id="33" name="Freeform 13"/>
          <p:cNvSpPr/>
          <p:nvPr/>
        </p:nvSpPr>
        <p:spPr>
          <a:xfrm>
            <a:off x="1532588" y="2761007"/>
            <a:ext cx="2574705" cy="173854"/>
          </a:xfrm>
          <a:custGeom>
            <a:avLst/>
            <a:gdLst>
              <a:gd name="connsiteX0" fmla="*/ 0 w 2778034"/>
              <a:gd name="connsiteY0" fmla="*/ 200297 h 200297"/>
              <a:gd name="connsiteX1" fmla="*/ 531222 w 2778034"/>
              <a:gd name="connsiteY1" fmla="*/ 26126 h 200297"/>
              <a:gd name="connsiteX2" fmla="*/ 2778034 w 2778034"/>
              <a:gd name="connsiteY2" fmla="*/ 0 h 200297"/>
              <a:gd name="connsiteX0" fmla="*/ 0 w 2708366"/>
              <a:gd name="connsiteY0" fmla="*/ 182879 h 182879"/>
              <a:gd name="connsiteX1" fmla="*/ 461554 w 2708366"/>
              <a:gd name="connsiteY1" fmla="*/ 26126 h 182879"/>
              <a:gd name="connsiteX2" fmla="*/ 2708366 w 2708366"/>
              <a:gd name="connsiteY2" fmla="*/ 0 h 182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08366" h="182879">
                <a:moveTo>
                  <a:pt x="0" y="182879"/>
                </a:moveTo>
                <a:lnTo>
                  <a:pt x="461554" y="26126"/>
                </a:lnTo>
                <a:lnTo>
                  <a:pt x="2708366" y="0"/>
                </a:lnTo>
              </a:path>
            </a:pathLst>
          </a:custGeom>
          <a:noFill/>
          <a:ln w="25400">
            <a:solidFill>
              <a:srgbClr val="C00000"/>
            </a:solidFill>
            <a:prstDash val="sysDash"/>
            <a:miter lim="800000"/>
            <a:headEnd type="arrow" w="lg" len="sm"/>
            <a:tailEnd type="arrow" w="lg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 sz="1588" dirty="0"/>
          </a:p>
        </p:txBody>
      </p:sp>
      <p:sp>
        <p:nvSpPr>
          <p:cNvPr id="35" name="Freeform 6"/>
          <p:cNvSpPr/>
          <p:nvPr/>
        </p:nvSpPr>
        <p:spPr>
          <a:xfrm>
            <a:off x="4255481" y="4113337"/>
            <a:ext cx="18972" cy="434855"/>
          </a:xfrm>
          <a:custGeom>
            <a:avLst/>
            <a:gdLst>
              <a:gd name="connsiteX0" fmla="*/ 38100 w 38100"/>
              <a:gd name="connsiteY0" fmla="*/ 361950 h 361950"/>
              <a:gd name="connsiteX1" fmla="*/ 0 w 38100"/>
              <a:gd name="connsiteY1" fmla="*/ 0 h 361950"/>
              <a:gd name="connsiteX0" fmla="*/ 2507 w 19957"/>
              <a:gd name="connsiteY0" fmla="*/ 457430 h 457430"/>
              <a:gd name="connsiteX1" fmla="*/ 17451 w 19957"/>
              <a:gd name="connsiteY1" fmla="*/ 0 h 457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957" h="457430">
                <a:moveTo>
                  <a:pt x="2507" y="457430"/>
                </a:moveTo>
                <a:cubicBezTo>
                  <a:pt x="-10193" y="336780"/>
                  <a:pt x="30151" y="120650"/>
                  <a:pt x="17451" y="0"/>
                </a:cubicBezTo>
              </a:path>
            </a:pathLst>
          </a:custGeom>
          <a:noFill/>
          <a:ln w="25400">
            <a:solidFill>
              <a:srgbClr val="00B050"/>
            </a:solidFill>
            <a:prstDash val="sysDash"/>
            <a:miter lim="800000"/>
            <a:tailEnd type="arrow" w="lg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 sz="1588" dirty="0"/>
          </a:p>
        </p:txBody>
      </p:sp>
      <p:sp>
        <p:nvSpPr>
          <p:cNvPr id="36" name="Oval 35"/>
          <p:cNvSpPr/>
          <p:nvPr/>
        </p:nvSpPr>
        <p:spPr>
          <a:xfrm>
            <a:off x="2971915" y="2415227"/>
            <a:ext cx="774406" cy="253483"/>
          </a:xfrm>
          <a:prstGeom prst="ellipse">
            <a:avLst/>
          </a:prstGeom>
          <a:ln w="28575">
            <a:solidFill>
              <a:schemeClr val="accent6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 sz="1588" dirty="0"/>
          </a:p>
        </p:txBody>
      </p:sp>
      <p:sp>
        <p:nvSpPr>
          <p:cNvPr id="37" name="TextBox 36"/>
          <p:cNvSpPr txBox="1"/>
          <p:nvPr/>
        </p:nvSpPr>
        <p:spPr>
          <a:xfrm>
            <a:off x="1992184" y="2240233"/>
            <a:ext cx="1292273" cy="4589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794" dirty="0"/>
              <a:t>WINDSOR RIVER CRUISES DOCKING  LOCATION (APPROX.)</a:t>
            </a:r>
          </a:p>
        </p:txBody>
      </p:sp>
      <p:cxnSp>
        <p:nvCxnSpPr>
          <p:cNvPr id="38" name="Straight Connector 37"/>
          <p:cNvCxnSpPr/>
          <p:nvPr/>
        </p:nvCxnSpPr>
        <p:spPr>
          <a:xfrm>
            <a:off x="3883374" y="3185205"/>
            <a:ext cx="5139" cy="84307"/>
          </a:xfrm>
          <a:prstGeom prst="line">
            <a:avLst/>
          </a:prstGeom>
          <a:ln w="603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H="1" flipV="1">
            <a:off x="3883374" y="3219997"/>
            <a:ext cx="778599" cy="47108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Oval 39"/>
          <p:cNvSpPr/>
          <p:nvPr/>
        </p:nvSpPr>
        <p:spPr>
          <a:xfrm>
            <a:off x="7311608" y="2938773"/>
            <a:ext cx="456283" cy="597161"/>
          </a:xfrm>
          <a:prstGeom prst="ellipse">
            <a:avLst/>
          </a:prstGeom>
          <a:solidFill>
            <a:schemeClr val="accent4">
              <a:alpha val="61000"/>
            </a:schemeClr>
          </a:solidFill>
          <a:ln w="9525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 sz="1588" dirty="0"/>
          </a:p>
        </p:txBody>
      </p:sp>
      <p:sp>
        <p:nvSpPr>
          <p:cNvPr id="46" name="TextBox 45"/>
          <p:cNvSpPr txBox="1"/>
          <p:nvPr/>
        </p:nvSpPr>
        <p:spPr>
          <a:xfrm>
            <a:off x="3284457" y="5609049"/>
            <a:ext cx="57789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u="sng" dirty="0"/>
              <a:t>PROPOSED SITE LAYOUT AND RE-ROUTING PLAN</a:t>
            </a:r>
          </a:p>
        </p:txBody>
      </p:sp>
      <p:sp>
        <p:nvSpPr>
          <p:cNvPr id="24" name="Freeform 1"/>
          <p:cNvSpPr/>
          <p:nvPr/>
        </p:nvSpPr>
        <p:spPr>
          <a:xfrm rot="10800000">
            <a:off x="6303248" y="3257641"/>
            <a:ext cx="1612939" cy="909011"/>
          </a:xfrm>
          <a:custGeom>
            <a:avLst/>
            <a:gdLst>
              <a:gd name="connsiteX0" fmla="*/ 1676400 w 1676400"/>
              <a:gd name="connsiteY0" fmla="*/ 295275 h 295275"/>
              <a:gd name="connsiteX1" fmla="*/ 1514475 w 1676400"/>
              <a:gd name="connsiteY1" fmla="*/ 0 h 295275"/>
              <a:gd name="connsiteX2" fmla="*/ 0 w 1676400"/>
              <a:gd name="connsiteY2" fmla="*/ 28575 h 295275"/>
              <a:gd name="connsiteX0" fmla="*/ 1679936 w 1679936"/>
              <a:gd name="connsiteY0" fmla="*/ 0 h 69247"/>
              <a:gd name="connsiteX1" fmla="*/ 1514475 w 1679936"/>
              <a:gd name="connsiteY1" fmla="*/ 40672 h 69247"/>
              <a:gd name="connsiteX2" fmla="*/ 0 w 1679936"/>
              <a:gd name="connsiteY2" fmla="*/ 69247 h 69247"/>
              <a:gd name="connsiteX0" fmla="*/ 1534948 w 1534948"/>
              <a:gd name="connsiteY0" fmla="*/ 0 h 1133667"/>
              <a:gd name="connsiteX1" fmla="*/ 1369487 w 1534948"/>
              <a:gd name="connsiteY1" fmla="*/ 40672 h 1133667"/>
              <a:gd name="connsiteX2" fmla="*/ 0 w 1534948"/>
              <a:gd name="connsiteY2" fmla="*/ 1133667 h 1133667"/>
              <a:gd name="connsiteX0" fmla="*/ 1696671 w 1696671"/>
              <a:gd name="connsiteY0" fmla="*/ 0 h 1133667"/>
              <a:gd name="connsiteX1" fmla="*/ 0 w 1696671"/>
              <a:gd name="connsiteY1" fmla="*/ 26527 h 1133667"/>
              <a:gd name="connsiteX2" fmla="*/ 161723 w 1696671"/>
              <a:gd name="connsiteY2" fmla="*/ 1133667 h 1133667"/>
              <a:gd name="connsiteX0" fmla="*/ 1696671 w 1696671"/>
              <a:gd name="connsiteY0" fmla="*/ 0 h 1034651"/>
              <a:gd name="connsiteX1" fmla="*/ 0 w 1696671"/>
              <a:gd name="connsiteY1" fmla="*/ 26527 h 1034651"/>
              <a:gd name="connsiteX2" fmla="*/ 115752 w 1696671"/>
              <a:gd name="connsiteY2" fmla="*/ 1034651 h 1034651"/>
              <a:gd name="connsiteX0" fmla="*/ 1696671 w 1696671"/>
              <a:gd name="connsiteY0" fmla="*/ 0 h 1034651"/>
              <a:gd name="connsiteX1" fmla="*/ 0 w 1696671"/>
              <a:gd name="connsiteY1" fmla="*/ 26527 h 1034651"/>
              <a:gd name="connsiteX2" fmla="*/ 94671 w 1696671"/>
              <a:gd name="connsiteY2" fmla="*/ 761703 h 1034651"/>
              <a:gd name="connsiteX3" fmla="*/ 115752 w 1696671"/>
              <a:gd name="connsiteY3" fmla="*/ 1034651 h 1034651"/>
              <a:gd name="connsiteX0" fmla="*/ 1696671 w 1696671"/>
              <a:gd name="connsiteY0" fmla="*/ 0 h 956853"/>
              <a:gd name="connsiteX1" fmla="*/ 0 w 1696671"/>
              <a:gd name="connsiteY1" fmla="*/ 26527 h 956853"/>
              <a:gd name="connsiteX2" fmla="*/ 94671 w 1696671"/>
              <a:gd name="connsiteY2" fmla="*/ 761703 h 956853"/>
              <a:gd name="connsiteX3" fmla="*/ 303175 w 1696671"/>
              <a:gd name="connsiteY3" fmla="*/ 956853 h 956853"/>
              <a:gd name="connsiteX0" fmla="*/ 1696671 w 1696671"/>
              <a:gd name="connsiteY0" fmla="*/ 0 h 956853"/>
              <a:gd name="connsiteX1" fmla="*/ 0 w 1696671"/>
              <a:gd name="connsiteY1" fmla="*/ 26527 h 956853"/>
              <a:gd name="connsiteX2" fmla="*/ 91135 w 1696671"/>
              <a:gd name="connsiteY2" fmla="*/ 956199 h 956853"/>
              <a:gd name="connsiteX3" fmla="*/ 303175 w 1696671"/>
              <a:gd name="connsiteY3" fmla="*/ 956853 h 956853"/>
              <a:gd name="connsiteX0" fmla="*/ 1696671 w 1696671"/>
              <a:gd name="connsiteY0" fmla="*/ 0 h 956199"/>
              <a:gd name="connsiteX1" fmla="*/ 0 w 1696671"/>
              <a:gd name="connsiteY1" fmla="*/ 26527 h 956199"/>
              <a:gd name="connsiteX2" fmla="*/ 91135 w 1696671"/>
              <a:gd name="connsiteY2" fmla="*/ 956199 h 956199"/>
              <a:gd name="connsiteX3" fmla="*/ 250131 w 1696671"/>
              <a:gd name="connsiteY3" fmla="*/ 953317 h 956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96671" h="956199">
                <a:moveTo>
                  <a:pt x="1696671" y="0"/>
                </a:moveTo>
                <a:lnTo>
                  <a:pt x="0" y="26527"/>
                </a:lnTo>
                <a:lnTo>
                  <a:pt x="91135" y="956199"/>
                </a:lnTo>
                <a:lnTo>
                  <a:pt x="250131" y="953317"/>
                </a:lnTo>
              </a:path>
            </a:pathLst>
          </a:custGeom>
          <a:noFill/>
          <a:ln w="25400">
            <a:solidFill>
              <a:srgbClr val="00B050"/>
            </a:solidFill>
            <a:prstDash val="sysDash"/>
            <a:miter lim="800000"/>
            <a:tailEnd type="arrow" w="lg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 sz="1588" dirty="0"/>
          </a:p>
        </p:txBody>
      </p:sp>
      <p:cxnSp>
        <p:nvCxnSpPr>
          <p:cNvPr id="50" name="Straight Connector 49"/>
          <p:cNvCxnSpPr/>
          <p:nvPr/>
        </p:nvCxnSpPr>
        <p:spPr>
          <a:xfrm>
            <a:off x="994349" y="3227359"/>
            <a:ext cx="0" cy="236442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1492304" y="1602104"/>
            <a:ext cx="1327143" cy="458972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/>
            </a:lvl1pPr>
          </a:lstStyle>
          <a:p>
            <a:r>
              <a:rPr lang="en-CA" sz="794" dirty="0"/>
              <a:t>CLOSE RIVERFRONT TRAILS AND PROVIDE CROSSWALK TO NEW RAMP</a:t>
            </a:r>
          </a:p>
        </p:txBody>
      </p:sp>
      <p:cxnSp>
        <p:nvCxnSpPr>
          <p:cNvPr id="52" name="Straight Connector 51"/>
          <p:cNvCxnSpPr>
            <a:stCxn id="51" idx="1"/>
          </p:cNvCxnSpPr>
          <p:nvPr/>
        </p:nvCxnSpPr>
        <p:spPr>
          <a:xfrm flipH="1">
            <a:off x="1003815" y="1831590"/>
            <a:ext cx="488489" cy="1406721"/>
          </a:xfrm>
          <a:prstGeom prst="line">
            <a:avLst/>
          </a:prstGeom>
          <a:ln w="1270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3003822" y="4671527"/>
            <a:ext cx="1327143" cy="58118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CA" sz="794" b="1" dirty="0"/>
              <a:t>CONSTRUCT NEW RAMP THAT OUTLETS AWAY FROM THE BACK-OF-HOUSE</a:t>
            </a:r>
          </a:p>
        </p:txBody>
      </p:sp>
      <p:cxnSp>
        <p:nvCxnSpPr>
          <p:cNvPr id="56" name="Straight Connector 55"/>
          <p:cNvCxnSpPr>
            <a:stCxn id="55" idx="1"/>
          </p:cNvCxnSpPr>
          <p:nvPr/>
        </p:nvCxnSpPr>
        <p:spPr>
          <a:xfrm flipH="1" flipV="1">
            <a:off x="1950020" y="4019250"/>
            <a:ext cx="1053802" cy="942870"/>
          </a:xfrm>
          <a:prstGeom prst="line">
            <a:avLst/>
          </a:prstGeom>
          <a:ln w="1270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3" name="Group 52"/>
          <p:cNvGrpSpPr/>
          <p:nvPr/>
        </p:nvGrpSpPr>
        <p:grpSpPr>
          <a:xfrm>
            <a:off x="431508" y="4848359"/>
            <a:ext cx="1866886" cy="763221"/>
            <a:chOff x="1255128" y="3114286"/>
            <a:chExt cx="2115804" cy="864984"/>
          </a:xfrm>
        </p:grpSpPr>
        <p:grpSp>
          <p:nvGrpSpPr>
            <p:cNvPr id="54" name="Group 53"/>
            <p:cNvGrpSpPr/>
            <p:nvPr/>
          </p:nvGrpSpPr>
          <p:grpSpPr>
            <a:xfrm>
              <a:off x="1302504" y="3353119"/>
              <a:ext cx="2068428" cy="626151"/>
              <a:chOff x="5462587" y="4603074"/>
              <a:chExt cx="2068428" cy="626151"/>
            </a:xfrm>
          </p:grpSpPr>
          <p:sp>
            <p:nvSpPr>
              <p:cNvPr id="58" name="Rectangle 57"/>
              <p:cNvSpPr/>
              <p:nvPr/>
            </p:nvSpPr>
            <p:spPr>
              <a:xfrm>
                <a:off x="5462587" y="4603074"/>
                <a:ext cx="2021052" cy="626151"/>
              </a:xfrm>
              <a:prstGeom prst="rect">
                <a:avLst/>
              </a:prstGeom>
              <a:solidFill>
                <a:schemeClr val="bg1"/>
              </a:solidFill>
              <a:ln w="9525" cmpd="sng">
                <a:solidFill>
                  <a:schemeClr val="tx1"/>
                </a:solidFill>
                <a:prstDash val="solid"/>
                <a:miter lim="800000"/>
                <a:tailEnd type="arrow" w="lg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CA" sz="1588" dirty="0"/>
              </a:p>
            </p:txBody>
          </p:sp>
          <p:grpSp>
            <p:nvGrpSpPr>
              <p:cNvPr id="66" name="Group 65"/>
              <p:cNvGrpSpPr/>
              <p:nvPr/>
            </p:nvGrpSpPr>
            <p:grpSpPr>
              <a:xfrm>
                <a:off x="5510098" y="4603080"/>
                <a:ext cx="2020917" cy="584263"/>
                <a:chOff x="7179861" y="399584"/>
                <a:chExt cx="2020917" cy="584263"/>
              </a:xfrm>
            </p:grpSpPr>
            <p:sp>
              <p:nvSpPr>
                <p:cNvPr id="67" name="Freeform 43"/>
                <p:cNvSpPr/>
                <p:nvPr/>
              </p:nvSpPr>
              <p:spPr>
                <a:xfrm>
                  <a:off x="7179861" y="531520"/>
                  <a:ext cx="519379" cy="0"/>
                </a:xfrm>
                <a:custGeom>
                  <a:avLst/>
                  <a:gdLst>
                    <a:gd name="connsiteX0" fmla="*/ 0 w 519379"/>
                    <a:gd name="connsiteY0" fmla="*/ 0 h 0"/>
                    <a:gd name="connsiteX1" fmla="*/ 519379 w 519379"/>
                    <a:gd name="connsiteY1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19379">
                      <a:moveTo>
                        <a:pt x="0" y="0"/>
                      </a:moveTo>
                      <a:lnTo>
                        <a:pt x="519379" y="0"/>
                      </a:lnTo>
                    </a:path>
                  </a:pathLst>
                </a:custGeom>
                <a:noFill/>
                <a:ln w="25400">
                  <a:solidFill>
                    <a:srgbClr val="C00000"/>
                  </a:solidFill>
                  <a:prstDash val="sysDash"/>
                  <a:miter lim="800000"/>
                  <a:tailEnd type="arrow" w="lg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CA" sz="1588" dirty="0"/>
                </a:p>
              </p:txBody>
            </p:sp>
            <p:sp>
              <p:nvSpPr>
                <p:cNvPr id="68" name="Freeform 44"/>
                <p:cNvSpPr/>
                <p:nvPr/>
              </p:nvSpPr>
              <p:spPr>
                <a:xfrm>
                  <a:off x="7190834" y="697763"/>
                  <a:ext cx="519379" cy="0"/>
                </a:xfrm>
                <a:custGeom>
                  <a:avLst/>
                  <a:gdLst>
                    <a:gd name="connsiteX0" fmla="*/ 0 w 519379"/>
                    <a:gd name="connsiteY0" fmla="*/ 0 h 0"/>
                    <a:gd name="connsiteX1" fmla="*/ 519379 w 519379"/>
                    <a:gd name="connsiteY1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19379">
                      <a:moveTo>
                        <a:pt x="0" y="0"/>
                      </a:moveTo>
                      <a:lnTo>
                        <a:pt x="519379" y="0"/>
                      </a:lnTo>
                    </a:path>
                  </a:pathLst>
                </a:custGeom>
                <a:noFill/>
                <a:ln w="25400">
                  <a:solidFill>
                    <a:schemeClr val="accent1"/>
                  </a:solidFill>
                  <a:prstDash val="sysDash"/>
                  <a:miter lim="800000"/>
                  <a:tailEnd type="arrow" w="lg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CA" sz="1588" dirty="0"/>
                </a:p>
              </p:txBody>
            </p:sp>
            <p:sp>
              <p:nvSpPr>
                <p:cNvPr id="69" name="Freeform 60"/>
                <p:cNvSpPr/>
                <p:nvPr/>
              </p:nvSpPr>
              <p:spPr>
                <a:xfrm>
                  <a:off x="7188396" y="859689"/>
                  <a:ext cx="519379" cy="0"/>
                </a:xfrm>
                <a:custGeom>
                  <a:avLst/>
                  <a:gdLst>
                    <a:gd name="connsiteX0" fmla="*/ 0 w 519379"/>
                    <a:gd name="connsiteY0" fmla="*/ 0 h 0"/>
                    <a:gd name="connsiteX1" fmla="*/ 519379 w 519379"/>
                    <a:gd name="connsiteY1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19379">
                      <a:moveTo>
                        <a:pt x="0" y="0"/>
                      </a:moveTo>
                      <a:lnTo>
                        <a:pt x="519379" y="0"/>
                      </a:lnTo>
                    </a:path>
                  </a:pathLst>
                </a:custGeom>
                <a:noFill/>
                <a:ln w="25400">
                  <a:solidFill>
                    <a:srgbClr val="00B050"/>
                  </a:solidFill>
                  <a:prstDash val="sysDash"/>
                  <a:miter lim="800000"/>
                  <a:tailEnd type="arrow" w="lg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CA" sz="1588" dirty="0"/>
                </a:p>
              </p:txBody>
            </p:sp>
            <p:sp>
              <p:nvSpPr>
                <p:cNvPr id="70" name="TextBox 69"/>
                <p:cNvSpPr txBox="1"/>
                <p:nvPr/>
              </p:nvSpPr>
              <p:spPr>
                <a:xfrm>
                  <a:off x="7637066" y="399584"/>
                  <a:ext cx="1563712" cy="58426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ts val="1147"/>
                    </a:lnSpc>
                  </a:pPr>
                  <a:r>
                    <a:rPr lang="en-CA" sz="794" dirty="0"/>
                    <a:t>TRAIL USERS</a:t>
                  </a:r>
                </a:p>
                <a:p>
                  <a:pPr>
                    <a:lnSpc>
                      <a:spcPts val="1147"/>
                    </a:lnSpc>
                  </a:pPr>
                  <a:r>
                    <a:rPr lang="en-CA" sz="794" dirty="0"/>
                    <a:t>FESTIVAL SUPPORT VEHICLES</a:t>
                  </a:r>
                </a:p>
                <a:p>
                  <a:pPr>
                    <a:lnSpc>
                      <a:spcPts val="1147"/>
                    </a:lnSpc>
                  </a:pPr>
                  <a:r>
                    <a:rPr lang="en-CA" sz="794" dirty="0"/>
                    <a:t>FESTIVAL PATRONS</a:t>
                  </a:r>
                </a:p>
              </p:txBody>
            </p:sp>
          </p:grpSp>
        </p:grpSp>
        <p:sp>
          <p:nvSpPr>
            <p:cNvPr id="57" name="TextBox 56"/>
            <p:cNvSpPr txBox="1"/>
            <p:nvPr/>
          </p:nvSpPr>
          <p:spPr>
            <a:xfrm>
              <a:off x="1255128" y="3114286"/>
              <a:ext cx="1563712" cy="2645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147"/>
                </a:lnSpc>
              </a:pPr>
              <a:r>
                <a:rPr lang="en-CA" sz="794" dirty="0"/>
                <a:t>TRAFFIC FLOWS:</a:t>
              </a:r>
            </a:p>
          </p:txBody>
        </p:sp>
      </p:grpSp>
      <p:pic>
        <p:nvPicPr>
          <p:cNvPr id="71" name="Picture 70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45" y="2275312"/>
            <a:ext cx="289758" cy="295696"/>
          </a:xfrm>
          <a:prstGeom prst="rect">
            <a:avLst/>
          </a:prstGeom>
        </p:spPr>
      </p:pic>
      <p:sp>
        <p:nvSpPr>
          <p:cNvPr id="72" name="TextBox 71"/>
          <p:cNvSpPr txBox="1"/>
          <p:nvPr/>
        </p:nvSpPr>
        <p:spPr>
          <a:xfrm>
            <a:off x="4905837" y="4342054"/>
            <a:ext cx="1253501" cy="2145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794" dirty="0"/>
              <a:t>RIVERSIDE DRIVE EAST</a:t>
            </a:r>
          </a:p>
        </p:txBody>
      </p:sp>
      <p:sp>
        <p:nvSpPr>
          <p:cNvPr id="73" name="TextBox 72"/>
          <p:cNvSpPr txBox="1"/>
          <p:nvPr/>
        </p:nvSpPr>
        <p:spPr>
          <a:xfrm rot="5043423">
            <a:off x="7398492" y="3619546"/>
            <a:ext cx="1253501" cy="2145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794" dirty="0"/>
              <a:t>GLENGARRY AVE.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5670050" y="2728814"/>
            <a:ext cx="1253501" cy="2145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794" dirty="0"/>
              <a:t>DURING EVENTS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6923551" y="2352074"/>
            <a:ext cx="1253501" cy="2145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794" dirty="0"/>
              <a:t>DETROIT RIVER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5278541" y="4664902"/>
            <a:ext cx="1514542" cy="336759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CA" sz="794" b="1" dirty="0"/>
              <a:t>CONSTRUCT NEW PLAZA ENTRANCE AND ENTRY COURT</a:t>
            </a:r>
          </a:p>
        </p:txBody>
      </p:sp>
      <p:cxnSp>
        <p:nvCxnSpPr>
          <p:cNvPr id="77" name="Straight Connector 76"/>
          <p:cNvCxnSpPr/>
          <p:nvPr/>
        </p:nvCxnSpPr>
        <p:spPr>
          <a:xfrm flipV="1">
            <a:off x="6793409" y="3299130"/>
            <a:ext cx="676369" cy="1520880"/>
          </a:xfrm>
          <a:prstGeom prst="line">
            <a:avLst/>
          </a:prstGeom>
          <a:ln w="1270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TextBox 77"/>
          <p:cNvSpPr txBox="1"/>
          <p:nvPr/>
        </p:nvSpPr>
        <p:spPr>
          <a:xfrm>
            <a:off x="5310934" y="1666185"/>
            <a:ext cx="1327143" cy="336759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/>
            </a:lvl1pPr>
          </a:lstStyle>
          <a:p>
            <a:r>
              <a:rPr lang="en-CA" sz="794" dirty="0"/>
              <a:t>CLOSE EXISTING PLAZA ENTRANCE</a:t>
            </a:r>
          </a:p>
        </p:txBody>
      </p:sp>
      <p:cxnSp>
        <p:nvCxnSpPr>
          <p:cNvPr id="79" name="Straight Connector 78"/>
          <p:cNvCxnSpPr>
            <a:stCxn id="78" idx="1"/>
          </p:cNvCxnSpPr>
          <p:nvPr/>
        </p:nvCxnSpPr>
        <p:spPr>
          <a:xfrm flipH="1">
            <a:off x="4103830" y="1834565"/>
            <a:ext cx="1207104" cy="1116856"/>
          </a:xfrm>
          <a:prstGeom prst="line">
            <a:avLst/>
          </a:prstGeom>
          <a:ln w="1270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TextBox 79"/>
          <p:cNvSpPr txBox="1"/>
          <p:nvPr/>
        </p:nvSpPr>
        <p:spPr>
          <a:xfrm>
            <a:off x="3784338" y="1387592"/>
            <a:ext cx="1243694" cy="58118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/>
            </a:lvl1pPr>
          </a:lstStyle>
          <a:p>
            <a:r>
              <a:rPr lang="en-CA" sz="794" dirty="0"/>
              <a:t>RE-LOCATE WINDSOR RIVER CRUISES DOCKING LOCATION CLOSER TO OUELETTE AVENUE</a:t>
            </a:r>
          </a:p>
        </p:txBody>
      </p:sp>
      <p:cxnSp>
        <p:nvCxnSpPr>
          <p:cNvPr id="81" name="Straight Connector 80"/>
          <p:cNvCxnSpPr>
            <a:stCxn id="80" idx="1"/>
            <a:endCxn id="36" idx="0"/>
          </p:cNvCxnSpPr>
          <p:nvPr/>
        </p:nvCxnSpPr>
        <p:spPr>
          <a:xfrm flipH="1">
            <a:off x="3359118" y="1678185"/>
            <a:ext cx="425220" cy="737042"/>
          </a:xfrm>
          <a:prstGeom prst="line">
            <a:avLst/>
          </a:prstGeom>
          <a:ln w="1270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16956366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/>
          <p:cNvSpPr txBox="1"/>
          <p:nvPr/>
        </p:nvSpPr>
        <p:spPr>
          <a:xfrm>
            <a:off x="257175" y="1333939"/>
            <a:ext cx="85652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400" dirty="0"/>
              <a:t>How big is the space?</a:t>
            </a:r>
          </a:p>
        </p:txBody>
      </p:sp>
      <p:pic>
        <p:nvPicPr>
          <p:cNvPr id="45" name="Picture 2" descr="L:\LANDMARK FILES (SERVER)\14-042 Riverfront Festival Plaza Site Plan\Images\Hi Res Site - Colour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6828" t="11190" r="11352" b="26434"/>
          <a:stretch/>
        </p:blipFill>
        <p:spPr bwMode="auto">
          <a:xfrm>
            <a:off x="257175" y="2510445"/>
            <a:ext cx="8607641" cy="2776450"/>
          </a:xfrm>
          <a:prstGeom prst="rect">
            <a:avLst/>
          </a:prstGeom>
          <a:solidFill>
            <a:schemeClr val="accent3">
              <a:alpha val="78000"/>
            </a:schemeClr>
          </a:solidFill>
          <a:ln w="9525">
            <a:solidFill>
              <a:schemeClr val="tx1"/>
            </a:solidFill>
            <a:prstDash val="solid"/>
            <a:miter lim="800000"/>
            <a:tailEnd type="arrow" w="lg" len="sm"/>
          </a:ln>
          <a:extLst/>
        </p:spPr>
      </p:pic>
    </p:spTree>
    <p:extLst>
      <p:ext uri="{BB962C8B-B14F-4D97-AF65-F5344CB8AC3E}">
        <p14:creationId xmlns="" xmlns:p14="http://schemas.microsoft.com/office/powerpoint/2010/main" val="39536198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/>
          <p:cNvSpPr txBox="1"/>
          <p:nvPr/>
        </p:nvSpPr>
        <p:spPr>
          <a:xfrm>
            <a:off x="257175" y="1333939"/>
            <a:ext cx="85652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400" dirty="0"/>
              <a:t>How big is the space?</a:t>
            </a:r>
          </a:p>
        </p:txBody>
      </p:sp>
      <p:pic>
        <p:nvPicPr>
          <p:cNvPr id="45" name="Picture 2" descr="L:\LANDMARK FILES (SERVER)\14-042 Riverfront Festival Plaza Site Plan\Images\Hi Res Site - Colour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6828" t="11190" r="11352" b="26434"/>
          <a:stretch/>
        </p:blipFill>
        <p:spPr bwMode="auto">
          <a:xfrm>
            <a:off x="257175" y="2510445"/>
            <a:ext cx="8607641" cy="2776450"/>
          </a:xfrm>
          <a:prstGeom prst="rect">
            <a:avLst/>
          </a:prstGeom>
          <a:solidFill>
            <a:schemeClr val="accent3">
              <a:alpha val="78000"/>
            </a:schemeClr>
          </a:solidFill>
          <a:ln w="9525">
            <a:solidFill>
              <a:schemeClr val="tx1"/>
            </a:solidFill>
            <a:prstDash val="solid"/>
            <a:miter lim="800000"/>
            <a:tailEnd type="arrow" w="lg" len="sm"/>
          </a:ln>
          <a:ex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247" t="2776" r="9351" b="15599"/>
          <a:stretch/>
        </p:blipFill>
        <p:spPr bwMode="auto">
          <a:xfrm>
            <a:off x="2959477" y="3106370"/>
            <a:ext cx="2569535" cy="1719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294" t="2776" r="9484" b="15599"/>
          <a:stretch/>
        </p:blipFill>
        <p:spPr bwMode="auto">
          <a:xfrm>
            <a:off x="5509266" y="3106370"/>
            <a:ext cx="2563925" cy="1719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Connector 2"/>
          <p:cNvCxnSpPr/>
          <p:nvPr/>
        </p:nvCxnSpPr>
        <p:spPr>
          <a:xfrm>
            <a:off x="3011315" y="2985245"/>
            <a:ext cx="4986693" cy="0"/>
          </a:xfrm>
          <a:prstGeom prst="line">
            <a:avLst/>
          </a:prstGeom>
          <a:ln w="25400">
            <a:solidFill>
              <a:schemeClr val="tx1"/>
            </a:solidFill>
            <a:headEnd type="arrow" w="lg" len="sm"/>
            <a:tailEnd type="arrow" w="lg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4716512" y="2692822"/>
            <a:ext cx="2126215" cy="319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200 YARDS (190m)</a:t>
            </a:r>
          </a:p>
        </p:txBody>
      </p:sp>
    </p:spTree>
    <p:extLst>
      <p:ext uri="{BB962C8B-B14F-4D97-AF65-F5344CB8AC3E}">
        <p14:creationId xmlns="" xmlns:p14="http://schemas.microsoft.com/office/powerpoint/2010/main" val="32156455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xtBox 45"/>
          <p:cNvSpPr txBox="1"/>
          <p:nvPr/>
        </p:nvSpPr>
        <p:spPr>
          <a:xfrm>
            <a:off x="1554323" y="4906976"/>
            <a:ext cx="61945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u="sng" dirty="0"/>
              <a:t>RIVERFRONT FESTIVAL PLAZA - PROPOSED SITE AREAS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160045" y="1809946"/>
            <a:ext cx="8835706" cy="2780908"/>
            <a:chOff x="382047" y="1870391"/>
            <a:chExt cx="8387587" cy="2639869"/>
          </a:xfrm>
        </p:grpSpPr>
        <p:grpSp>
          <p:nvGrpSpPr>
            <p:cNvPr id="53" name="Group 52"/>
            <p:cNvGrpSpPr/>
            <p:nvPr/>
          </p:nvGrpSpPr>
          <p:grpSpPr>
            <a:xfrm>
              <a:off x="382047" y="1870391"/>
              <a:ext cx="8387587" cy="2639869"/>
              <a:chOff x="838021" y="3874279"/>
              <a:chExt cx="7611377" cy="2395568"/>
            </a:xfrm>
          </p:grpSpPr>
          <p:grpSp>
            <p:nvGrpSpPr>
              <p:cNvPr id="54" name="Group 53"/>
              <p:cNvGrpSpPr/>
              <p:nvPr/>
            </p:nvGrpSpPr>
            <p:grpSpPr>
              <a:xfrm>
                <a:off x="838021" y="3874279"/>
                <a:ext cx="7611377" cy="2395568"/>
                <a:chOff x="341905" y="3558416"/>
                <a:chExt cx="8502514" cy="2676040"/>
              </a:xfrm>
            </p:grpSpPr>
            <p:pic>
              <p:nvPicPr>
                <p:cNvPr id="67" name="Picture 66" descr="L:\LANDMARK FILES (SERVER)\14-042 Riverfront Festival Plaza Site Plan\Images\Hi Res Site - Colour.jpg"/>
                <p:cNvPicPr>
                  <a:picLocks noChangeAspect="1" noChangeArrowheads="1"/>
                </p:cNvPicPr>
                <p:nvPr/>
              </p:nvPicPr>
              <p:blipFill rotWithShape="1">
                <a:blip r:embed="rId2" cstate="print">
                  <a:extLst>
                    <a:ext uri="{28A0092B-C50C-407E-A947-70E740481C1C}">
                      <a14:useLocalDpi xmlns="" xmlns:a14="http://schemas.microsoft.com/office/drawing/2010/main" val="0"/>
                    </a:ext>
                  </a:extLst>
                </a:blip>
                <a:srcRect l="26828" t="11190" r="11352" b="26434"/>
                <a:stretch/>
              </p:blipFill>
              <p:spPr bwMode="auto">
                <a:xfrm>
                  <a:off x="341905" y="3558416"/>
                  <a:ext cx="8502514" cy="2676040"/>
                </a:xfrm>
                <a:prstGeom prst="rect">
                  <a:avLst/>
                </a:prstGeom>
                <a:solidFill>
                  <a:schemeClr val="accent3">
                    <a:alpha val="78000"/>
                  </a:schemeClr>
                </a:solidFill>
                <a:ln w="9525">
                  <a:solidFill>
                    <a:schemeClr val="tx1"/>
                  </a:solidFill>
                  <a:prstDash val="solid"/>
                  <a:miter lim="800000"/>
                  <a:tailEnd type="arrow" w="lg" len="sm"/>
                </a:ln>
                <a:extLst/>
              </p:spPr>
            </p:pic>
            <p:sp>
              <p:nvSpPr>
                <p:cNvPr id="68" name="Rounded Rectangle 9"/>
                <p:cNvSpPr/>
                <p:nvPr/>
              </p:nvSpPr>
              <p:spPr>
                <a:xfrm>
                  <a:off x="3036005" y="4111458"/>
                  <a:ext cx="1378967" cy="1530658"/>
                </a:xfrm>
                <a:prstGeom prst="roundRect">
                  <a:avLst/>
                </a:prstGeom>
                <a:solidFill>
                  <a:schemeClr val="accent3">
                    <a:alpha val="46000"/>
                  </a:schemeClr>
                </a:solidFill>
                <a:ln w="6350">
                  <a:solidFill>
                    <a:schemeClr val="tx1"/>
                  </a:solidFill>
                  <a:prstDash val="solid"/>
                  <a:miter lim="800000"/>
                  <a:tailEnd type="none" w="lg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155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077" algn="l" defTabSz="914155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155" algn="l" defTabSz="914155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232" algn="l" defTabSz="914155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310" algn="l" defTabSz="914155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5388" algn="l" defTabSz="914155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2465" algn="l" defTabSz="914155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199543" algn="l" defTabSz="914155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6620" algn="l" defTabSz="914155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588" dirty="0"/>
                </a:p>
              </p:txBody>
            </p:sp>
            <p:sp>
              <p:nvSpPr>
                <p:cNvPr id="69" name="Rounded Rectangle 11"/>
                <p:cNvSpPr/>
                <p:nvPr/>
              </p:nvSpPr>
              <p:spPr>
                <a:xfrm>
                  <a:off x="4449050" y="4151213"/>
                  <a:ext cx="1502798" cy="1530658"/>
                </a:xfrm>
                <a:prstGeom prst="roundRect">
                  <a:avLst/>
                </a:prstGeom>
                <a:solidFill>
                  <a:schemeClr val="accent6">
                    <a:alpha val="46000"/>
                  </a:schemeClr>
                </a:solidFill>
                <a:ln w="6350">
                  <a:solidFill>
                    <a:schemeClr val="tx1"/>
                  </a:solidFill>
                  <a:prstDash val="solid"/>
                  <a:miter lim="800000"/>
                  <a:tailEnd type="none" w="lg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155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077" algn="l" defTabSz="914155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155" algn="l" defTabSz="914155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232" algn="l" defTabSz="914155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310" algn="l" defTabSz="914155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5388" algn="l" defTabSz="914155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2465" algn="l" defTabSz="914155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199543" algn="l" defTabSz="914155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6620" algn="l" defTabSz="914155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588" dirty="0"/>
                </a:p>
              </p:txBody>
            </p:sp>
            <p:sp>
              <p:nvSpPr>
                <p:cNvPr id="70" name="Rounded Rectangle 12"/>
                <p:cNvSpPr/>
                <p:nvPr/>
              </p:nvSpPr>
              <p:spPr>
                <a:xfrm>
                  <a:off x="5985927" y="4178813"/>
                  <a:ext cx="2212676" cy="1530658"/>
                </a:xfrm>
                <a:prstGeom prst="roundRect">
                  <a:avLst/>
                </a:prstGeom>
                <a:solidFill>
                  <a:schemeClr val="accent1">
                    <a:alpha val="46000"/>
                  </a:schemeClr>
                </a:solidFill>
                <a:ln w="6350">
                  <a:solidFill>
                    <a:schemeClr val="tx1"/>
                  </a:solidFill>
                  <a:prstDash val="solid"/>
                  <a:miter lim="800000"/>
                  <a:tailEnd type="none" w="lg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155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077" algn="l" defTabSz="914155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155" algn="l" defTabSz="914155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232" algn="l" defTabSz="914155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310" algn="l" defTabSz="914155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5388" algn="l" defTabSz="914155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2465" algn="l" defTabSz="914155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199543" algn="l" defTabSz="914155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6620" algn="l" defTabSz="914155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588" dirty="0"/>
                </a:p>
              </p:txBody>
            </p:sp>
          </p:grpSp>
          <p:sp>
            <p:nvSpPr>
              <p:cNvPr id="57" name="TextBox 5"/>
              <p:cNvSpPr txBox="1"/>
              <p:nvPr/>
            </p:nvSpPr>
            <p:spPr>
              <a:xfrm>
                <a:off x="3438655" y="4630059"/>
                <a:ext cx="907085" cy="6260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155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077" algn="l" defTabSz="914155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155" algn="l" defTabSz="914155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232" algn="l" defTabSz="914155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310" algn="l" defTabSz="914155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388" algn="l" defTabSz="914155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2465" algn="l" defTabSz="914155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199543" algn="l" defTabSz="914155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6620" algn="l" defTabSz="914155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971" b="1" dirty="0"/>
                  <a:t>AREA 3:</a:t>
                </a:r>
              </a:p>
              <a:p>
                <a:pPr algn="ctr"/>
                <a:r>
                  <a:rPr lang="en-US" sz="971" b="1" dirty="0"/>
                  <a:t> </a:t>
                </a:r>
              </a:p>
              <a:p>
                <a:pPr algn="ctr"/>
                <a:r>
                  <a:rPr lang="en-US" sz="971" b="1" dirty="0"/>
                  <a:t>CONCERT SPACE</a:t>
                </a:r>
              </a:p>
            </p:txBody>
          </p:sp>
          <p:sp>
            <p:nvSpPr>
              <p:cNvPr id="58" name="TextBox 15"/>
              <p:cNvSpPr txBox="1"/>
              <p:nvPr/>
            </p:nvSpPr>
            <p:spPr>
              <a:xfrm>
                <a:off x="4593036" y="4630059"/>
                <a:ext cx="1111560" cy="8972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algn="ctr">
                  <a:defRPr sz="1100" b="1"/>
                </a:lvl1pPr>
              </a:lstStyle>
              <a:p>
                <a:r>
                  <a:rPr lang="en-US" sz="971" dirty="0"/>
                  <a:t>AREA 2:</a:t>
                </a:r>
              </a:p>
              <a:p>
                <a:endParaRPr lang="en-US" sz="971" dirty="0"/>
              </a:p>
              <a:p>
                <a:r>
                  <a:rPr lang="en-US" sz="971" dirty="0"/>
                  <a:t> TRANSITION SPACE WITH </a:t>
                </a:r>
              </a:p>
              <a:p>
                <a:r>
                  <a:rPr lang="en-US" sz="971" dirty="0"/>
                  <a:t>SEATING AREAS AND GREEN SPACE </a:t>
                </a:r>
              </a:p>
            </p:txBody>
          </p:sp>
          <p:sp>
            <p:nvSpPr>
              <p:cNvPr id="66" name="TextBox 16"/>
              <p:cNvSpPr txBox="1"/>
              <p:nvPr/>
            </p:nvSpPr>
            <p:spPr>
              <a:xfrm>
                <a:off x="6125794" y="4618750"/>
                <a:ext cx="1249505" cy="8972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algn="ctr">
                  <a:defRPr sz="1100" b="1"/>
                </a:lvl1pPr>
              </a:lstStyle>
              <a:p>
                <a:r>
                  <a:rPr lang="en-US" sz="971" dirty="0"/>
                  <a:t>AREA 1: </a:t>
                </a:r>
              </a:p>
              <a:p>
                <a:endParaRPr lang="en-US" sz="971" dirty="0"/>
              </a:p>
              <a:p>
                <a:r>
                  <a:rPr lang="en-US" sz="971" dirty="0"/>
                  <a:t>FLEXIBLE OPEN SPACE WITH ENTRY COURT                     AND                     AMENITIES BUIDING</a:t>
                </a:r>
              </a:p>
            </p:txBody>
          </p:sp>
        </p:grpSp>
        <p:sp>
          <p:nvSpPr>
            <p:cNvPr id="71" name="Rounded Rectangle 9"/>
            <p:cNvSpPr/>
            <p:nvPr/>
          </p:nvSpPr>
          <p:spPr>
            <a:xfrm>
              <a:off x="463308" y="2543790"/>
              <a:ext cx="1354967" cy="1261169"/>
            </a:xfrm>
            <a:prstGeom prst="roundRect">
              <a:avLst/>
            </a:prstGeom>
            <a:solidFill>
              <a:srgbClr val="FFFF00">
                <a:alpha val="46000"/>
              </a:srgbClr>
            </a:solidFill>
            <a:ln w="6350">
              <a:solidFill>
                <a:schemeClr val="tx1"/>
              </a:solidFill>
              <a:prstDash val="solid"/>
              <a:miter lim="800000"/>
              <a:tailEnd type="none" w="lg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1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077" algn="l" defTabSz="9141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155" algn="l" defTabSz="9141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232" algn="l" defTabSz="9141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310" algn="l" defTabSz="9141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388" algn="l" defTabSz="9141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465" algn="l" defTabSz="9141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99543" algn="l" defTabSz="9141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6620" algn="l" defTabSz="9141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588" dirty="0"/>
            </a:p>
          </p:txBody>
        </p:sp>
        <p:sp>
          <p:nvSpPr>
            <p:cNvPr id="72" name="TextBox 5"/>
            <p:cNvSpPr txBox="1"/>
            <p:nvPr/>
          </p:nvSpPr>
          <p:spPr>
            <a:xfrm>
              <a:off x="634985" y="2896455"/>
              <a:ext cx="999589" cy="540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1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077" algn="l" defTabSz="9141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155" algn="l" defTabSz="9141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232" algn="l" defTabSz="9141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310" algn="l" defTabSz="9141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388" algn="l" defTabSz="9141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465" algn="l" defTabSz="9141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99543" algn="l" defTabSz="9141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6620" algn="l" defTabSz="9141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971" b="1" dirty="0"/>
                <a:t>BACK </a:t>
              </a:r>
            </a:p>
            <a:p>
              <a:pPr algn="ctr"/>
              <a:r>
                <a:rPr lang="en-US" sz="971" b="1" dirty="0"/>
                <a:t>OF                        HOUSE</a:t>
              </a: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47327" y="2120261"/>
              <a:ext cx="289758" cy="295696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1969386" y="3158121"/>
              <a:ext cx="866516" cy="458972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 w="63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900" b="1"/>
              </a:lvl1pPr>
            </a:lstStyle>
            <a:p>
              <a:pPr algn="ctr"/>
              <a:r>
                <a:rPr lang="en-CA" sz="794" dirty="0"/>
                <a:t>EXISTING STAGE AND FACILITIES BUILDING</a:t>
              </a:r>
            </a:p>
          </p:txBody>
        </p:sp>
      </p:grpSp>
    </p:spTree>
    <p:extLst>
      <p:ext uri="{BB962C8B-B14F-4D97-AF65-F5344CB8AC3E}">
        <p14:creationId xmlns="" xmlns:p14="http://schemas.microsoft.com/office/powerpoint/2010/main" val="35088811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142337" y="2007907"/>
            <a:ext cx="8808659" cy="2696066"/>
            <a:chOff x="473865" y="2203647"/>
            <a:chExt cx="7969162" cy="2439121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3280" t="15933" r="16238" b="17664"/>
            <a:stretch/>
          </p:blipFill>
          <p:spPr>
            <a:xfrm>
              <a:off x="473865" y="2203647"/>
              <a:ext cx="7968856" cy="2439121"/>
            </a:xfrm>
            <a:prstGeom prst="rect">
              <a:avLst/>
            </a:prstGeom>
            <a:solidFill>
              <a:schemeClr val="accent3">
                <a:alpha val="78000"/>
              </a:schemeClr>
            </a:solidFill>
            <a:ln w="9525">
              <a:solidFill>
                <a:schemeClr val="tx1"/>
              </a:solidFill>
              <a:prstDash val="solid"/>
              <a:miter lim="800000"/>
              <a:tailEnd type="arrow" w="lg" len="sm"/>
            </a:ln>
          </p:spPr>
        </p:pic>
        <p:grpSp>
          <p:nvGrpSpPr>
            <p:cNvPr id="8" name="Group 7"/>
            <p:cNvGrpSpPr/>
            <p:nvPr/>
          </p:nvGrpSpPr>
          <p:grpSpPr>
            <a:xfrm>
              <a:off x="521356" y="2228314"/>
              <a:ext cx="7921671" cy="2413060"/>
              <a:chOff x="559063" y="3105006"/>
              <a:chExt cx="7921671" cy="2413060"/>
            </a:xfrm>
          </p:grpSpPr>
          <p:sp>
            <p:nvSpPr>
              <p:cNvPr id="28" name="Freeform: Shape 27"/>
              <p:cNvSpPr/>
              <p:nvPr/>
            </p:nvSpPr>
            <p:spPr>
              <a:xfrm>
                <a:off x="665028" y="3314529"/>
                <a:ext cx="2355052" cy="1076674"/>
              </a:xfrm>
              <a:custGeom>
                <a:avLst/>
                <a:gdLst>
                  <a:gd name="connsiteX0" fmla="*/ 2669059 w 2669059"/>
                  <a:gd name="connsiteY0" fmla="*/ 327454 h 1220230"/>
                  <a:gd name="connsiteX1" fmla="*/ 1399403 w 2669059"/>
                  <a:gd name="connsiteY1" fmla="*/ 342900 h 1220230"/>
                  <a:gd name="connsiteX2" fmla="*/ 1402492 w 2669059"/>
                  <a:gd name="connsiteY2" fmla="*/ 166816 h 1220230"/>
                  <a:gd name="connsiteX3" fmla="*/ 1059592 w 2669059"/>
                  <a:gd name="connsiteY3" fmla="*/ 0 h 1220230"/>
                  <a:gd name="connsiteX4" fmla="*/ 1010165 w 2669059"/>
                  <a:gd name="connsiteY4" fmla="*/ 9268 h 1220230"/>
                  <a:gd name="connsiteX5" fmla="*/ 1003986 w 2669059"/>
                  <a:gd name="connsiteY5" fmla="*/ 67962 h 1220230"/>
                  <a:gd name="connsiteX6" fmla="*/ 1037968 w 2669059"/>
                  <a:gd name="connsiteY6" fmla="*/ 80319 h 1220230"/>
                  <a:gd name="connsiteX7" fmla="*/ 902043 w 2669059"/>
                  <a:gd name="connsiteY7" fmla="*/ 410862 h 1220230"/>
                  <a:gd name="connsiteX8" fmla="*/ 160638 w 2669059"/>
                  <a:gd name="connsiteY8" fmla="*/ 370703 h 1220230"/>
                  <a:gd name="connsiteX9" fmla="*/ 0 w 2669059"/>
                  <a:gd name="connsiteY9" fmla="*/ 864973 h 1220230"/>
                  <a:gd name="connsiteX10" fmla="*/ 250224 w 2669059"/>
                  <a:gd name="connsiteY10" fmla="*/ 932935 h 1220230"/>
                  <a:gd name="connsiteX11" fmla="*/ 231689 w 2669059"/>
                  <a:gd name="connsiteY11" fmla="*/ 973095 h 1220230"/>
                  <a:gd name="connsiteX12" fmla="*/ 417040 w 2669059"/>
                  <a:gd name="connsiteY12" fmla="*/ 1010165 h 1220230"/>
                  <a:gd name="connsiteX13" fmla="*/ 571500 w 2669059"/>
                  <a:gd name="connsiteY13" fmla="*/ 1065770 h 1220230"/>
                  <a:gd name="connsiteX14" fmla="*/ 673443 w 2669059"/>
                  <a:gd name="connsiteY14" fmla="*/ 1115197 h 1220230"/>
                  <a:gd name="connsiteX15" fmla="*/ 763030 w 2669059"/>
                  <a:gd name="connsiteY15" fmla="*/ 1164624 h 1220230"/>
                  <a:gd name="connsiteX16" fmla="*/ 905132 w 2669059"/>
                  <a:gd name="connsiteY16" fmla="*/ 1214051 h 1220230"/>
                  <a:gd name="connsiteX17" fmla="*/ 1003986 w 2669059"/>
                  <a:gd name="connsiteY17" fmla="*/ 1220230 h 1220230"/>
                  <a:gd name="connsiteX18" fmla="*/ 1109019 w 2669059"/>
                  <a:gd name="connsiteY18" fmla="*/ 1207873 h 1220230"/>
                  <a:gd name="connsiteX19" fmla="*/ 1226408 w 2669059"/>
                  <a:gd name="connsiteY19" fmla="*/ 1152268 h 1220230"/>
                  <a:gd name="connsiteX20" fmla="*/ 1353065 w 2669059"/>
                  <a:gd name="connsiteY20" fmla="*/ 1053414 h 1220230"/>
                  <a:gd name="connsiteX21" fmla="*/ 1467365 w 2669059"/>
                  <a:gd name="connsiteY21" fmla="*/ 991630 h 1220230"/>
                  <a:gd name="connsiteX22" fmla="*/ 1655805 w 2669059"/>
                  <a:gd name="connsiteY22" fmla="*/ 936024 h 1220230"/>
                  <a:gd name="connsiteX23" fmla="*/ 1828800 w 2669059"/>
                  <a:gd name="connsiteY23" fmla="*/ 911311 h 1220230"/>
                  <a:gd name="connsiteX24" fmla="*/ 1973992 w 2669059"/>
                  <a:gd name="connsiteY24" fmla="*/ 864973 h 1220230"/>
                  <a:gd name="connsiteX25" fmla="*/ 2103738 w 2669059"/>
                  <a:gd name="connsiteY25" fmla="*/ 766119 h 1220230"/>
                  <a:gd name="connsiteX26" fmla="*/ 2174789 w 2669059"/>
                  <a:gd name="connsiteY26" fmla="*/ 688889 h 1220230"/>
                  <a:gd name="connsiteX27" fmla="*/ 2245840 w 2669059"/>
                  <a:gd name="connsiteY27" fmla="*/ 568411 h 1220230"/>
                  <a:gd name="connsiteX28" fmla="*/ 2319981 w 2669059"/>
                  <a:gd name="connsiteY28" fmla="*/ 500449 h 1220230"/>
                  <a:gd name="connsiteX29" fmla="*/ 2431192 w 2669059"/>
                  <a:gd name="connsiteY29" fmla="*/ 410862 h 1220230"/>
                  <a:gd name="connsiteX30" fmla="*/ 2567116 w 2669059"/>
                  <a:gd name="connsiteY30" fmla="*/ 333633 h 1220230"/>
                  <a:gd name="connsiteX31" fmla="*/ 2669059 w 2669059"/>
                  <a:gd name="connsiteY31" fmla="*/ 327454 h 12202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669059" h="1220230">
                    <a:moveTo>
                      <a:pt x="2669059" y="327454"/>
                    </a:moveTo>
                    <a:lnTo>
                      <a:pt x="1399403" y="342900"/>
                    </a:lnTo>
                    <a:cubicBezTo>
                      <a:pt x="1400433" y="284205"/>
                      <a:pt x="1401462" y="225511"/>
                      <a:pt x="1402492" y="166816"/>
                    </a:cubicBezTo>
                    <a:lnTo>
                      <a:pt x="1059592" y="0"/>
                    </a:lnTo>
                    <a:lnTo>
                      <a:pt x="1010165" y="9268"/>
                    </a:lnTo>
                    <a:lnTo>
                      <a:pt x="1003986" y="67962"/>
                    </a:lnTo>
                    <a:lnTo>
                      <a:pt x="1037968" y="80319"/>
                    </a:lnTo>
                    <a:lnTo>
                      <a:pt x="902043" y="410862"/>
                    </a:lnTo>
                    <a:lnTo>
                      <a:pt x="160638" y="370703"/>
                    </a:lnTo>
                    <a:lnTo>
                      <a:pt x="0" y="864973"/>
                    </a:lnTo>
                    <a:lnTo>
                      <a:pt x="250224" y="932935"/>
                    </a:lnTo>
                    <a:lnTo>
                      <a:pt x="231689" y="973095"/>
                    </a:lnTo>
                    <a:lnTo>
                      <a:pt x="417040" y="1010165"/>
                    </a:lnTo>
                    <a:lnTo>
                      <a:pt x="571500" y="1065770"/>
                    </a:lnTo>
                    <a:lnTo>
                      <a:pt x="673443" y="1115197"/>
                    </a:lnTo>
                    <a:lnTo>
                      <a:pt x="763030" y="1164624"/>
                    </a:lnTo>
                    <a:lnTo>
                      <a:pt x="905132" y="1214051"/>
                    </a:lnTo>
                    <a:lnTo>
                      <a:pt x="1003986" y="1220230"/>
                    </a:lnTo>
                    <a:lnTo>
                      <a:pt x="1109019" y="1207873"/>
                    </a:lnTo>
                    <a:lnTo>
                      <a:pt x="1226408" y="1152268"/>
                    </a:lnTo>
                    <a:lnTo>
                      <a:pt x="1353065" y="1053414"/>
                    </a:lnTo>
                    <a:lnTo>
                      <a:pt x="1467365" y="991630"/>
                    </a:lnTo>
                    <a:lnTo>
                      <a:pt x="1655805" y="936024"/>
                    </a:lnTo>
                    <a:lnTo>
                      <a:pt x="1828800" y="911311"/>
                    </a:lnTo>
                    <a:lnTo>
                      <a:pt x="1973992" y="864973"/>
                    </a:lnTo>
                    <a:lnTo>
                      <a:pt x="2103738" y="766119"/>
                    </a:lnTo>
                    <a:lnTo>
                      <a:pt x="2174789" y="688889"/>
                    </a:lnTo>
                    <a:lnTo>
                      <a:pt x="2245840" y="568411"/>
                    </a:lnTo>
                    <a:lnTo>
                      <a:pt x="2319981" y="500449"/>
                    </a:lnTo>
                    <a:lnTo>
                      <a:pt x="2431192" y="410862"/>
                    </a:lnTo>
                    <a:lnTo>
                      <a:pt x="2567116" y="333633"/>
                    </a:lnTo>
                    <a:lnTo>
                      <a:pt x="2669059" y="327454"/>
                    </a:lnTo>
                    <a:close/>
                  </a:path>
                </a:pathLst>
              </a:custGeom>
              <a:solidFill>
                <a:schemeClr val="accent6">
                  <a:lumMod val="50000"/>
                  <a:alpha val="33000"/>
                </a:schemeClr>
              </a:solidFill>
              <a:ln w="15875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CA" sz="1588" dirty="0"/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2664073" y="4050802"/>
                <a:ext cx="482340" cy="4589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CA" sz="794" b="1" dirty="0"/>
                  <a:t>BACK </a:t>
                </a:r>
              </a:p>
              <a:p>
                <a:pPr algn="ctr"/>
                <a:r>
                  <a:rPr lang="en-CA" sz="794" b="1" dirty="0"/>
                  <a:t>OF HOUSE</a:t>
                </a: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4780524" y="3387220"/>
                <a:ext cx="2711485" cy="2145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CA" sz="794" b="1" dirty="0"/>
                  <a:t>RIVERFRONT TRAILS (RIVERWALK AND RECREATIONWAY)</a:t>
                </a: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 rot="270490">
                <a:off x="5054706" y="5192183"/>
                <a:ext cx="1751040" cy="2145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CA" sz="794" b="1" dirty="0"/>
                  <a:t>RIVERSIDE DRIVE EAST</a:t>
                </a:r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 rot="4950647">
                <a:off x="7497941" y="4535273"/>
                <a:ext cx="1751040" cy="2145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CA" sz="794" b="1" dirty="0"/>
                  <a:t>GLENGARRY AVE.</a:t>
                </a: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4727906" y="3792270"/>
                <a:ext cx="624609" cy="3367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CA" sz="794" b="1" dirty="0"/>
                  <a:t>CONCERT AREA</a:t>
                </a: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6686842" y="4190734"/>
                <a:ext cx="624609" cy="4589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CA" sz="794" b="1" dirty="0"/>
                  <a:t>FLEXIBLE OPEN SPACE</a:t>
                </a:r>
              </a:p>
            </p:txBody>
          </p:sp>
          <p:pic>
            <p:nvPicPr>
              <p:cNvPr id="40" name="Picture 39"/>
              <p:cNvPicPr>
                <a:picLocks noChangeAspect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9063" y="3116031"/>
                <a:ext cx="289758" cy="295696"/>
              </a:xfrm>
              <a:prstGeom prst="rect">
                <a:avLst/>
              </a:prstGeom>
            </p:spPr>
          </p:pic>
          <p:sp>
            <p:nvSpPr>
              <p:cNvPr id="41" name="TextBox 40"/>
              <p:cNvSpPr txBox="1"/>
              <p:nvPr/>
            </p:nvSpPr>
            <p:spPr>
              <a:xfrm>
                <a:off x="1082581" y="3755394"/>
                <a:ext cx="1056764" cy="4589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CA" sz="794" b="1" dirty="0"/>
                  <a:t>ROTARY PLAZA AREA (CONCEPTUAL DESIGN BY OTHERS)</a:t>
                </a:r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1995838" y="3105006"/>
                <a:ext cx="1751040" cy="2145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CA" sz="794" b="1" dirty="0"/>
                  <a:t>DETROIT RIVER</a:t>
                </a: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7533768" y="3649035"/>
                <a:ext cx="624609" cy="3367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CA" sz="794" b="1" dirty="0"/>
                  <a:t>ENTRY COURT</a:t>
                </a:r>
              </a:p>
            </p:txBody>
          </p:sp>
          <p:sp>
            <p:nvSpPr>
              <p:cNvPr id="47" name="TextBox 46"/>
              <p:cNvSpPr txBox="1"/>
              <p:nvPr/>
            </p:nvSpPr>
            <p:spPr>
              <a:xfrm rot="21196928">
                <a:off x="5586775" y="4009163"/>
                <a:ext cx="731000" cy="3367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CA" sz="794" b="1" dirty="0"/>
                  <a:t>TRANSITION AREA</a:t>
                </a:r>
              </a:p>
            </p:txBody>
          </p:sp>
          <p:sp>
            <p:nvSpPr>
              <p:cNvPr id="49" name="TextBox 48"/>
              <p:cNvSpPr txBox="1"/>
              <p:nvPr/>
            </p:nvSpPr>
            <p:spPr>
              <a:xfrm rot="164667">
                <a:off x="5169032" y="4910847"/>
                <a:ext cx="1751040" cy="2145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CA" sz="794" b="1" dirty="0"/>
                  <a:t>PEDESTRIAN PROMENADE</a:t>
                </a:r>
              </a:p>
            </p:txBody>
          </p:sp>
          <p:sp>
            <p:nvSpPr>
              <p:cNvPr id="50" name="TextBox 49"/>
              <p:cNvSpPr txBox="1"/>
              <p:nvPr/>
            </p:nvSpPr>
            <p:spPr>
              <a:xfrm>
                <a:off x="2175955" y="4649818"/>
                <a:ext cx="1350341" cy="2145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algn="ctr">
                  <a:defRPr sz="900" b="1"/>
                </a:lvl1pPr>
              </a:lstStyle>
              <a:p>
                <a:r>
                  <a:rPr lang="en-CA" sz="794" dirty="0"/>
                  <a:t>RECREATIONWAY</a:t>
                </a:r>
              </a:p>
            </p:txBody>
          </p:sp>
          <p:sp>
            <p:nvSpPr>
              <p:cNvPr id="51" name="TextBox 50"/>
              <p:cNvSpPr txBox="1"/>
              <p:nvPr/>
            </p:nvSpPr>
            <p:spPr>
              <a:xfrm rot="640066">
                <a:off x="3156541" y="4667515"/>
                <a:ext cx="452032" cy="2145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algn="ctr">
                  <a:defRPr sz="900" b="1"/>
                </a:lvl1pPr>
              </a:lstStyle>
              <a:p>
                <a:r>
                  <a:rPr lang="en-CA" sz="794" dirty="0"/>
                  <a:t>RAMP</a:t>
                </a:r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 rot="632869">
                <a:off x="2109728" y="4614308"/>
                <a:ext cx="452032" cy="2145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algn="ctr">
                  <a:defRPr sz="900" b="1"/>
                </a:lvl1pPr>
              </a:lstStyle>
              <a:p>
                <a:r>
                  <a:rPr lang="en-CA" sz="794" dirty="0"/>
                  <a:t>NEW</a:t>
                </a:r>
              </a:p>
            </p:txBody>
          </p:sp>
        </p:grpSp>
      </p:grpSp>
      <p:sp>
        <p:nvSpPr>
          <p:cNvPr id="56" name="TextBox 55"/>
          <p:cNvSpPr txBox="1"/>
          <p:nvPr/>
        </p:nvSpPr>
        <p:spPr>
          <a:xfrm>
            <a:off x="2102177" y="5520629"/>
            <a:ext cx="44363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dirty="0"/>
              <a:t>Updated Concept Plan – without Canopy</a:t>
            </a:r>
          </a:p>
        </p:txBody>
      </p:sp>
    </p:spTree>
    <p:extLst>
      <p:ext uri="{BB962C8B-B14F-4D97-AF65-F5344CB8AC3E}">
        <p14:creationId xmlns="" xmlns:p14="http://schemas.microsoft.com/office/powerpoint/2010/main" val="8106519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409544" y="5143549"/>
            <a:ext cx="41290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dirty="0"/>
              <a:t>Updated Concept Plan – with Canopy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135121" y="2007908"/>
            <a:ext cx="8815993" cy="2724347"/>
            <a:chOff x="511572" y="2124241"/>
            <a:chExt cx="7968856" cy="2462562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3310" t="15864" r="15840" b="16772"/>
            <a:stretch/>
          </p:blipFill>
          <p:spPr>
            <a:xfrm>
              <a:off x="511572" y="2124241"/>
              <a:ext cx="7968856" cy="2462562"/>
            </a:xfrm>
            <a:prstGeom prst="rect">
              <a:avLst/>
            </a:prstGeom>
            <a:solidFill>
              <a:schemeClr val="accent3">
                <a:alpha val="78000"/>
              </a:schemeClr>
            </a:solidFill>
            <a:ln w="9525">
              <a:solidFill>
                <a:schemeClr val="tx1"/>
              </a:solidFill>
              <a:prstDash val="solid"/>
              <a:miter lim="800000"/>
              <a:tailEnd type="arrow" w="lg" len="sm"/>
            </a:ln>
          </p:spPr>
        </p:pic>
        <p:sp>
          <p:nvSpPr>
            <p:cNvPr id="10" name="TextBox 9"/>
            <p:cNvSpPr txBox="1"/>
            <p:nvPr/>
          </p:nvSpPr>
          <p:spPr>
            <a:xfrm>
              <a:off x="2651410" y="3097148"/>
              <a:ext cx="482340" cy="4589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A" sz="794" b="1" dirty="0"/>
                <a:t>BACK </a:t>
              </a:r>
            </a:p>
            <a:p>
              <a:pPr algn="ctr"/>
              <a:r>
                <a:rPr lang="en-CA" sz="794" b="1" dirty="0"/>
                <a:t>OF HOUSE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767860" y="2433566"/>
              <a:ext cx="2711485" cy="2145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A" sz="794" b="1" dirty="0"/>
                <a:t>RIVERFRONT TRAILS (RIVERWALK AND RECREATIONWAY)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 rot="270490">
              <a:off x="5042043" y="4238530"/>
              <a:ext cx="1751040" cy="2145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A" sz="794" b="1" dirty="0"/>
                <a:t>RIVERSIDE DRIVE EAST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 rot="4950647">
              <a:off x="7485277" y="3581619"/>
              <a:ext cx="1751040" cy="2145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A" sz="794" b="1" dirty="0"/>
                <a:t>GLENGARRY AVE.</a:t>
              </a:r>
            </a:p>
          </p:txBody>
        </p:sp>
        <p:sp>
          <p:nvSpPr>
            <p:cNvPr id="11" name="Freeform: Shape 10"/>
            <p:cNvSpPr/>
            <p:nvPr/>
          </p:nvSpPr>
          <p:spPr>
            <a:xfrm>
              <a:off x="652365" y="2359533"/>
              <a:ext cx="2355052" cy="1076674"/>
            </a:xfrm>
            <a:custGeom>
              <a:avLst/>
              <a:gdLst>
                <a:gd name="connsiteX0" fmla="*/ 2669059 w 2669059"/>
                <a:gd name="connsiteY0" fmla="*/ 327454 h 1220230"/>
                <a:gd name="connsiteX1" fmla="*/ 1399403 w 2669059"/>
                <a:gd name="connsiteY1" fmla="*/ 342900 h 1220230"/>
                <a:gd name="connsiteX2" fmla="*/ 1402492 w 2669059"/>
                <a:gd name="connsiteY2" fmla="*/ 166816 h 1220230"/>
                <a:gd name="connsiteX3" fmla="*/ 1059592 w 2669059"/>
                <a:gd name="connsiteY3" fmla="*/ 0 h 1220230"/>
                <a:gd name="connsiteX4" fmla="*/ 1010165 w 2669059"/>
                <a:gd name="connsiteY4" fmla="*/ 9268 h 1220230"/>
                <a:gd name="connsiteX5" fmla="*/ 1003986 w 2669059"/>
                <a:gd name="connsiteY5" fmla="*/ 67962 h 1220230"/>
                <a:gd name="connsiteX6" fmla="*/ 1037968 w 2669059"/>
                <a:gd name="connsiteY6" fmla="*/ 80319 h 1220230"/>
                <a:gd name="connsiteX7" fmla="*/ 902043 w 2669059"/>
                <a:gd name="connsiteY7" fmla="*/ 410862 h 1220230"/>
                <a:gd name="connsiteX8" fmla="*/ 160638 w 2669059"/>
                <a:gd name="connsiteY8" fmla="*/ 370703 h 1220230"/>
                <a:gd name="connsiteX9" fmla="*/ 0 w 2669059"/>
                <a:gd name="connsiteY9" fmla="*/ 864973 h 1220230"/>
                <a:gd name="connsiteX10" fmla="*/ 250224 w 2669059"/>
                <a:gd name="connsiteY10" fmla="*/ 932935 h 1220230"/>
                <a:gd name="connsiteX11" fmla="*/ 231689 w 2669059"/>
                <a:gd name="connsiteY11" fmla="*/ 973095 h 1220230"/>
                <a:gd name="connsiteX12" fmla="*/ 417040 w 2669059"/>
                <a:gd name="connsiteY12" fmla="*/ 1010165 h 1220230"/>
                <a:gd name="connsiteX13" fmla="*/ 571500 w 2669059"/>
                <a:gd name="connsiteY13" fmla="*/ 1065770 h 1220230"/>
                <a:gd name="connsiteX14" fmla="*/ 673443 w 2669059"/>
                <a:gd name="connsiteY14" fmla="*/ 1115197 h 1220230"/>
                <a:gd name="connsiteX15" fmla="*/ 763030 w 2669059"/>
                <a:gd name="connsiteY15" fmla="*/ 1164624 h 1220230"/>
                <a:gd name="connsiteX16" fmla="*/ 905132 w 2669059"/>
                <a:gd name="connsiteY16" fmla="*/ 1214051 h 1220230"/>
                <a:gd name="connsiteX17" fmla="*/ 1003986 w 2669059"/>
                <a:gd name="connsiteY17" fmla="*/ 1220230 h 1220230"/>
                <a:gd name="connsiteX18" fmla="*/ 1109019 w 2669059"/>
                <a:gd name="connsiteY18" fmla="*/ 1207873 h 1220230"/>
                <a:gd name="connsiteX19" fmla="*/ 1226408 w 2669059"/>
                <a:gd name="connsiteY19" fmla="*/ 1152268 h 1220230"/>
                <a:gd name="connsiteX20" fmla="*/ 1353065 w 2669059"/>
                <a:gd name="connsiteY20" fmla="*/ 1053414 h 1220230"/>
                <a:gd name="connsiteX21" fmla="*/ 1467365 w 2669059"/>
                <a:gd name="connsiteY21" fmla="*/ 991630 h 1220230"/>
                <a:gd name="connsiteX22" fmla="*/ 1655805 w 2669059"/>
                <a:gd name="connsiteY22" fmla="*/ 936024 h 1220230"/>
                <a:gd name="connsiteX23" fmla="*/ 1828800 w 2669059"/>
                <a:gd name="connsiteY23" fmla="*/ 911311 h 1220230"/>
                <a:gd name="connsiteX24" fmla="*/ 1973992 w 2669059"/>
                <a:gd name="connsiteY24" fmla="*/ 864973 h 1220230"/>
                <a:gd name="connsiteX25" fmla="*/ 2103738 w 2669059"/>
                <a:gd name="connsiteY25" fmla="*/ 766119 h 1220230"/>
                <a:gd name="connsiteX26" fmla="*/ 2174789 w 2669059"/>
                <a:gd name="connsiteY26" fmla="*/ 688889 h 1220230"/>
                <a:gd name="connsiteX27" fmla="*/ 2245840 w 2669059"/>
                <a:gd name="connsiteY27" fmla="*/ 568411 h 1220230"/>
                <a:gd name="connsiteX28" fmla="*/ 2319981 w 2669059"/>
                <a:gd name="connsiteY28" fmla="*/ 500449 h 1220230"/>
                <a:gd name="connsiteX29" fmla="*/ 2431192 w 2669059"/>
                <a:gd name="connsiteY29" fmla="*/ 410862 h 1220230"/>
                <a:gd name="connsiteX30" fmla="*/ 2567116 w 2669059"/>
                <a:gd name="connsiteY30" fmla="*/ 333633 h 1220230"/>
                <a:gd name="connsiteX31" fmla="*/ 2669059 w 2669059"/>
                <a:gd name="connsiteY31" fmla="*/ 327454 h 1220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669059" h="1220230">
                  <a:moveTo>
                    <a:pt x="2669059" y="327454"/>
                  </a:moveTo>
                  <a:lnTo>
                    <a:pt x="1399403" y="342900"/>
                  </a:lnTo>
                  <a:cubicBezTo>
                    <a:pt x="1400433" y="284205"/>
                    <a:pt x="1401462" y="225511"/>
                    <a:pt x="1402492" y="166816"/>
                  </a:cubicBezTo>
                  <a:lnTo>
                    <a:pt x="1059592" y="0"/>
                  </a:lnTo>
                  <a:lnTo>
                    <a:pt x="1010165" y="9268"/>
                  </a:lnTo>
                  <a:lnTo>
                    <a:pt x="1003986" y="67962"/>
                  </a:lnTo>
                  <a:lnTo>
                    <a:pt x="1037968" y="80319"/>
                  </a:lnTo>
                  <a:lnTo>
                    <a:pt x="902043" y="410862"/>
                  </a:lnTo>
                  <a:lnTo>
                    <a:pt x="160638" y="370703"/>
                  </a:lnTo>
                  <a:lnTo>
                    <a:pt x="0" y="864973"/>
                  </a:lnTo>
                  <a:lnTo>
                    <a:pt x="250224" y="932935"/>
                  </a:lnTo>
                  <a:lnTo>
                    <a:pt x="231689" y="973095"/>
                  </a:lnTo>
                  <a:lnTo>
                    <a:pt x="417040" y="1010165"/>
                  </a:lnTo>
                  <a:lnTo>
                    <a:pt x="571500" y="1065770"/>
                  </a:lnTo>
                  <a:lnTo>
                    <a:pt x="673443" y="1115197"/>
                  </a:lnTo>
                  <a:lnTo>
                    <a:pt x="763030" y="1164624"/>
                  </a:lnTo>
                  <a:lnTo>
                    <a:pt x="905132" y="1214051"/>
                  </a:lnTo>
                  <a:lnTo>
                    <a:pt x="1003986" y="1220230"/>
                  </a:lnTo>
                  <a:lnTo>
                    <a:pt x="1109019" y="1207873"/>
                  </a:lnTo>
                  <a:lnTo>
                    <a:pt x="1226408" y="1152268"/>
                  </a:lnTo>
                  <a:lnTo>
                    <a:pt x="1353065" y="1053414"/>
                  </a:lnTo>
                  <a:lnTo>
                    <a:pt x="1467365" y="991630"/>
                  </a:lnTo>
                  <a:lnTo>
                    <a:pt x="1655805" y="936024"/>
                  </a:lnTo>
                  <a:lnTo>
                    <a:pt x="1828800" y="911311"/>
                  </a:lnTo>
                  <a:lnTo>
                    <a:pt x="1973992" y="864973"/>
                  </a:lnTo>
                  <a:lnTo>
                    <a:pt x="2103738" y="766119"/>
                  </a:lnTo>
                  <a:lnTo>
                    <a:pt x="2174789" y="688889"/>
                  </a:lnTo>
                  <a:lnTo>
                    <a:pt x="2245840" y="568411"/>
                  </a:lnTo>
                  <a:lnTo>
                    <a:pt x="2319981" y="500449"/>
                  </a:lnTo>
                  <a:lnTo>
                    <a:pt x="2431192" y="410862"/>
                  </a:lnTo>
                  <a:lnTo>
                    <a:pt x="2567116" y="333633"/>
                  </a:lnTo>
                  <a:lnTo>
                    <a:pt x="2669059" y="327454"/>
                  </a:lnTo>
                  <a:close/>
                </a:path>
              </a:pathLst>
            </a:custGeom>
            <a:solidFill>
              <a:schemeClr val="accent6">
                <a:lumMod val="50000"/>
                <a:alpha val="33000"/>
              </a:schemeClr>
            </a:solidFill>
            <a:ln w="158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CA" sz="1588" dirty="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033380" y="2805372"/>
              <a:ext cx="1056764" cy="4589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A" sz="794" b="1" dirty="0"/>
                <a:t>ROTARY PLAZA AREA (CONCEPTUAL DESIGN BY OTHERS)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4639651" y="3077389"/>
              <a:ext cx="624609" cy="3367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A" sz="794" b="1" dirty="0"/>
                <a:t>CONCERT AREA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6653603" y="3202715"/>
              <a:ext cx="624609" cy="4589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A" sz="794" b="1" dirty="0"/>
                <a:t>FLEXIBLE OPEN SPACE</a:t>
              </a:r>
            </a:p>
          </p:txBody>
        </p:sp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0293" y="2148352"/>
              <a:ext cx="289758" cy="295696"/>
            </a:xfrm>
            <a:prstGeom prst="rect">
              <a:avLst/>
            </a:prstGeom>
          </p:spPr>
        </p:pic>
        <p:sp>
          <p:nvSpPr>
            <p:cNvPr id="43" name="TextBox 42"/>
            <p:cNvSpPr txBox="1"/>
            <p:nvPr/>
          </p:nvSpPr>
          <p:spPr>
            <a:xfrm>
              <a:off x="1978299" y="2136731"/>
              <a:ext cx="1751040" cy="2145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A" sz="794" b="1" dirty="0"/>
                <a:t>DETROIT RIVER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7515619" y="2690342"/>
              <a:ext cx="624609" cy="3367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A" sz="794" b="1" dirty="0"/>
                <a:t>ENTRY COURT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 rot="21196928">
              <a:off x="5559885" y="3059309"/>
              <a:ext cx="731000" cy="3367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A" sz="794" b="1" dirty="0"/>
                <a:t>TRANSITION AREA</a:t>
              </a:r>
            </a:p>
          </p:txBody>
        </p:sp>
        <p:sp>
          <p:nvSpPr>
            <p:cNvPr id="48" name="TextBox 47"/>
            <p:cNvSpPr txBox="1"/>
            <p:nvPr/>
          </p:nvSpPr>
          <p:spPr>
            <a:xfrm rot="164667">
              <a:off x="5209571" y="3971070"/>
              <a:ext cx="1751040" cy="2145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A" sz="794" b="1" dirty="0"/>
                <a:t>PEDESTRIAN PROMENADE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2090224" y="3675911"/>
              <a:ext cx="1350341" cy="2145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900" b="1"/>
              </a:lvl1pPr>
            </a:lstStyle>
            <a:p>
              <a:r>
                <a:rPr lang="en-CA" sz="794" dirty="0"/>
                <a:t>RECREATIONWAY</a:t>
              </a:r>
            </a:p>
          </p:txBody>
        </p:sp>
        <p:sp>
          <p:nvSpPr>
            <p:cNvPr id="54" name="TextBox 53"/>
            <p:cNvSpPr txBox="1"/>
            <p:nvPr/>
          </p:nvSpPr>
          <p:spPr>
            <a:xfrm rot="640066">
              <a:off x="3070810" y="3693608"/>
              <a:ext cx="452032" cy="2145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900" b="1"/>
              </a:lvl1pPr>
            </a:lstStyle>
            <a:p>
              <a:r>
                <a:rPr lang="en-CA" sz="794" dirty="0"/>
                <a:t>RAMP</a:t>
              </a:r>
            </a:p>
          </p:txBody>
        </p:sp>
        <p:sp>
          <p:nvSpPr>
            <p:cNvPr id="55" name="TextBox 54"/>
            <p:cNvSpPr txBox="1"/>
            <p:nvPr/>
          </p:nvSpPr>
          <p:spPr>
            <a:xfrm rot="632869">
              <a:off x="2023996" y="3640400"/>
              <a:ext cx="452032" cy="2145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900" b="1"/>
              </a:lvl1pPr>
            </a:lstStyle>
            <a:p>
              <a:r>
                <a:rPr lang="en-CA" sz="794" dirty="0"/>
                <a:t>NEW</a:t>
              </a:r>
            </a:p>
          </p:txBody>
        </p:sp>
      </p:grpSp>
    </p:spTree>
    <p:extLst>
      <p:ext uri="{BB962C8B-B14F-4D97-AF65-F5344CB8AC3E}">
        <p14:creationId xmlns="" xmlns:p14="http://schemas.microsoft.com/office/powerpoint/2010/main" val="32138138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527" t="15933" r="53571" b="17664"/>
          <a:stretch/>
        </p:blipFill>
        <p:spPr>
          <a:xfrm>
            <a:off x="1127406" y="1141571"/>
            <a:ext cx="6709809" cy="3765027"/>
          </a:xfrm>
          <a:prstGeom prst="rect">
            <a:avLst/>
          </a:prstGeom>
          <a:solidFill>
            <a:schemeClr val="accent3">
              <a:alpha val="78000"/>
            </a:schemeClr>
          </a:solidFill>
          <a:ln w="9525">
            <a:solidFill>
              <a:schemeClr val="tx1"/>
            </a:solidFill>
            <a:prstDash val="solid"/>
            <a:miter lim="800000"/>
            <a:tailEnd type="arrow" w="lg" len="sm"/>
          </a:ln>
        </p:spPr>
      </p:pic>
      <p:sp>
        <p:nvSpPr>
          <p:cNvPr id="6" name="TextBox 5"/>
          <p:cNvSpPr txBox="1"/>
          <p:nvPr/>
        </p:nvSpPr>
        <p:spPr>
          <a:xfrm>
            <a:off x="3037405" y="6312474"/>
            <a:ext cx="47962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dirty="0"/>
              <a:t>Updated Concept Plan – Back of House Area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6332542" y="4898459"/>
            <a:ext cx="2205908" cy="2417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971" u="sng" dirty="0"/>
              <a:t>SITE PLAN – BACK OF HOUSE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479525" y="1635859"/>
            <a:ext cx="2711485" cy="336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794" b="1" dirty="0"/>
              <a:t>RIVERFRONT TRAILS</a:t>
            </a:r>
          </a:p>
          <a:p>
            <a:pPr algn="ctr"/>
            <a:r>
              <a:rPr lang="en-CA" sz="794" b="1" dirty="0"/>
              <a:t> (RIVERWALK AND RECREATIONWAY)</a:t>
            </a:r>
          </a:p>
        </p:txBody>
      </p:sp>
      <p:sp>
        <p:nvSpPr>
          <p:cNvPr id="11" name="TextBox 10"/>
          <p:cNvSpPr txBox="1"/>
          <p:nvPr/>
        </p:nvSpPr>
        <p:spPr>
          <a:xfrm rot="201320">
            <a:off x="5413778" y="4363492"/>
            <a:ext cx="1751040" cy="2145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794" b="1" dirty="0"/>
              <a:t>RIVERSIDE DRIVE EAST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71082" y="5034619"/>
            <a:ext cx="963762" cy="2145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794" dirty="0"/>
              <a:t>CROSS WALK</a:t>
            </a:r>
          </a:p>
        </p:txBody>
      </p:sp>
      <p:sp>
        <p:nvSpPr>
          <p:cNvPr id="13" name="Freeform: Shape 12"/>
          <p:cNvSpPr/>
          <p:nvPr/>
        </p:nvSpPr>
        <p:spPr>
          <a:xfrm flipH="1" flipV="1">
            <a:off x="1395734" y="3020203"/>
            <a:ext cx="251413" cy="2104840"/>
          </a:xfrm>
          <a:custGeom>
            <a:avLst/>
            <a:gdLst>
              <a:gd name="connsiteX0" fmla="*/ 258417 w 258417"/>
              <a:gd name="connsiteY0" fmla="*/ 0 h 1600200"/>
              <a:gd name="connsiteX1" fmla="*/ 0 w 258417"/>
              <a:gd name="connsiteY1" fmla="*/ 0 h 1600200"/>
              <a:gd name="connsiteX2" fmla="*/ 0 w 258417"/>
              <a:gd name="connsiteY2" fmla="*/ 160020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8417" h="1600200">
                <a:moveTo>
                  <a:pt x="258417" y="0"/>
                </a:moveTo>
                <a:lnTo>
                  <a:pt x="0" y="0"/>
                </a:lnTo>
                <a:lnTo>
                  <a:pt x="0" y="1600200"/>
                </a:lnTo>
              </a:path>
            </a:pathLst>
          </a:custGeom>
          <a:noFill/>
          <a:ln w="12700">
            <a:solidFill>
              <a:schemeClr val="tx1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 sz="1588" dirty="0"/>
          </a:p>
        </p:txBody>
      </p:sp>
      <p:sp>
        <p:nvSpPr>
          <p:cNvPr id="14" name="Freeform: Shape 13"/>
          <p:cNvSpPr/>
          <p:nvPr/>
        </p:nvSpPr>
        <p:spPr>
          <a:xfrm>
            <a:off x="1474663" y="1520212"/>
            <a:ext cx="3657176" cy="1639969"/>
          </a:xfrm>
          <a:custGeom>
            <a:avLst/>
            <a:gdLst>
              <a:gd name="connsiteX0" fmla="*/ 2669059 w 2669059"/>
              <a:gd name="connsiteY0" fmla="*/ 327454 h 1220230"/>
              <a:gd name="connsiteX1" fmla="*/ 1399403 w 2669059"/>
              <a:gd name="connsiteY1" fmla="*/ 342900 h 1220230"/>
              <a:gd name="connsiteX2" fmla="*/ 1402492 w 2669059"/>
              <a:gd name="connsiteY2" fmla="*/ 166816 h 1220230"/>
              <a:gd name="connsiteX3" fmla="*/ 1059592 w 2669059"/>
              <a:gd name="connsiteY3" fmla="*/ 0 h 1220230"/>
              <a:gd name="connsiteX4" fmla="*/ 1010165 w 2669059"/>
              <a:gd name="connsiteY4" fmla="*/ 9268 h 1220230"/>
              <a:gd name="connsiteX5" fmla="*/ 1003986 w 2669059"/>
              <a:gd name="connsiteY5" fmla="*/ 67962 h 1220230"/>
              <a:gd name="connsiteX6" fmla="*/ 1037968 w 2669059"/>
              <a:gd name="connsiteY6" fmla="*/ 80319 h 1220230"/>
              <a:gd name="connsiteX7" fmla="*/ 902043 w 2669059"/>
              <a:gd name="connsiteY7" fmla="*/ 410862 h 1220230"/>
              <a:gd name="connsiteX8" fmla="*/ 160638 w 2669059"/>
              <a:gd name="connsiteY8" fmla="*/ 370703 h 1220230"/>
              <a:gd name="connsiteX9" fmla="*/ 0 w 2669059"/>
              <a:gd name="connsiteY9" fmla="*/ 864973 h 1220230"/>
              <a:gd name="connsiteX10" fmla="*/ 250224 w 2669059"/>
              <a:gd name="connsiteY10" fmla="*/ 932935 h 1220230"/>
              <a:gd name="connsiteX11" fmla="*/ 231689 w 2669059"/>
              <a:gd name="connsiteY11" fmla="*/ 973095 h 1220230"/>
              <a:gd name="connsiteX12" fmla="*/ 417040 w 2669059"/>
              <a:gd name="connsiteY12" fmla="*/ 1010165 h 1220230"/>
              <a:gd name="connsiteX13" fmla="*/ 571500 w 2669059"/>
              <a:gd name="connsiteY13" fmla="*/ 1065770 h 1220230"/>
              <a:gd name="connsiteX14" fmla="*/ 673443 w 2669059"/>
              <a:gd name="connsiteY14" fmla="*/ 1115197 h 1220230"/>
              <a:gd name="connsiteX15" fmla="*/ 763030 w 2669059"/>
              <a:gd name="connsiteY15" fmla="*/ 1164624 h 1220230"/>
              <a:gd name="connsiteX16" fmla="*/ 905132 w 2669059"/>
              <a:gd name="connsiteY16" fmla="*/ 1214051 h 1220230"/>
              <a:gd name="connsiteX17" fmla="*/ 1003986 w 2669059"/>
              <a:gd name="connsiteY17" fmla="*/ 1220230 h 1220230"/>
              <a:gd name="connsiteX18" fmla="*/ 1109019 w 2669059"/>
              <a:gd name="connsiteY18" fmla="*/ 1207873 h 1220230"/>
              <a:gd name="connsiteX19" fmla="*/ 1226408 w 2669059"/>
              <a:gd name="connsiteY19" fmla="*/ 1152268 h 1220230"/>
              <a:gd name="connsiteX20" fmla="*/ 1353065 w 2669059"/>
              <a:gd name="connsiteY20" fmla="*/ 1053414 h 1220230"/>
              <a:gd name="connsiteX21" fmla="*/ 1467365 w 2669059"/>
              <a:gd name="connsiteY21" fmla="*/ 991630 h 1220230"/>
              <a:gd name="connsiteX22" fmla="*/ 1655805 w 2669059"/>
              <a:gd name="connsiteY22" fmla="*/ 936024 h 1220230"/>
              <a:gd name="connsiteX23" fmla="*/ 1828800 w 2669059"/>
              <a:gd name="connsiteY23" fmla="*/ 911311 h 1220230"/>
              <a:gd name="connsiteX24" fmla="*/ 1973992 w 2669059"/>
              <a:gd name="connsiteY24" fmla="*/ 864973 h 1220230"/>
              <a:gd name="connsiteX25" fmla="*/ 2103738 w 2669059"/>
              <a:gd name="connsiteY25" fmla="*/ 766119 h 1220230"/>
              <a:gd name="connsiteX26" fmla="*/ 2174789 w 2669059"/>
              <a:gd name="connsiteY26" fmla="*/ 688889 h 1220230"/>
              <a:gd name="connsiteX27" fmla="*/ 2245840 w 2669059"/>
              <a:gd name="connsiteY27" fmla="*/ 568411 h 1220230"/>
              <a:gd name="connsiteX28" fmla="*/ 2319981 w 2669059"/>
              <a:gd name="connsiteY28" fmla="*/ 500449 h 1220230"/>
              <a:gd name="connsiteX29" fmla="*/ 2431192 w 2669059"/>
              <a:gd name="connsiteY29" fmla="*/ 410862 h 1220230"/>
              <a:gd name="connsiteX30" fmla="*/ 2567116 w 2669059"/>
              <a:gd name="connsiteY30" fmla="*/ 333633 h 1220230"/>
              <a:gd name="connsiteX31" fmla="*/ 2669059 w 2669059"/>
              <a:gd name="connsiteY31" fmla="*/ 327454 h 1220230"/>
              <a:gd name="connsiteX0" fmla="*/ 2669059 w 2669059"/>
              <a:gd name="connsiteY0" fmla="*/ 327454 h 1220230"/>
              <a:gd name="connsiteX1" fmla="*/ 1399403 w 2669059"/>
              <a:gd name="connsiteY1" fmla="*/ 342900 h 1220230"/>
              <a:gd name="connsiteX2" fmla="*/ 1402492 w 2669059"/>
              <a:gd name="connsiteY2" fmla="*/ 166816 h 1220230"/>
              <a:gd name="connsiteX3" fmla="*/ 1059592 w 2669059"/>
              <a:gd name="connsiteY3" fmla="*/ 0 h 1220230"/>
              <a:gd name="connsiteX4" fmla="*/ 1010165 w 2669059"/>
              <a:gd name="connsiteY4" fmla="*/ 9268 h 1220230"/>
              <a:gd name="connsiteX5" fmla="*/ 1003986 w 2669059"/>
              <a:gd name="connsiteY5" fmla="*/ 67962 h 1220230"/>
              <a:gd name="connsiteX6" fmla="*/ 1037968 w 2669059"/>
              <a:gd name="connsiteY6" fmla="*/ 80319 h 1220230"/>
              <a:gd name="connsiteX7" fmla="*/ 902043 w 2669059"/>
              <a:gd name="connsiteY7" fmla="*/ 410862 h 1220230"/>
              <a:gd name="connsiteX8" fmla="*/ 160638 w 2669059"/>
              <a:gd name="connsiteY8" fmla="*/ 370703 h 1220230"/>
              <a:gd name="connsiteX9" fmla="*/ 0 w 2669059"/>
              <a:gd name="connsiteY9" fmla="*/ 864973 h 1220230"/>
              <a:gd name="connsiteX10" fmla="*/ 250224 w 2669059"/>
              <a:gd name="connsiteY10" fmla="*/ 932935 h 1220230"/>
              <a:gd name="connsiteX11" fmla="*/ 231689 w 2669059"/>
              <a:gd name="connsiteY11" fmla="*/ 973095 h 1220230"/>
              <a:gd name="connsiteX12" fmla="*/ 417040 w 2669059"/>
              <a:gd name="connsiteY12" fmla="*/ 1010165 h 1220230"/>
              <a:gd name="connsiteX13" fmla="*/ 571500 w 2669059"/>
              <a:gd name="connsiteY13" fmla="*/ 1065770 h 1220230"/>
              <a:gd name="connsiteX14" fmla="*/ 673443 w 2669059"/>
              <a:gd name="connsiteY14" fmla="*/ 1115197 h 1220230"/>
              <a:gd name="connsiteX15" fmla="*/ 763030 w 2669059"/>
              <a:gd name="connsiteY15" fmla="*/ 1164624 h 1220230"/>
              <a:gd name="connsiteX16" fmla="*/ 910740 w 2669059"/>
              <a:gd name="connsiteY16" fmla="*/ 1194084 h 1220230"/>
              <a:gd name="connsiteX17" fmla="*/ 1003986 w 2669059"/>
              <a:gd name="connsiteY17" fmla="*/ 1220230 h 1220230"/>
              <a:gd name="connsiteX18" fmla="*/ 1109019 w 2669059"/>
              <a:gd name="connsiteY18" fmla="*/ 1207873 h 1220230"/>
              <a:gd name="connsiteX19" fmla="*/ 1226408 w 2669059"/>
              <a:gd name="connsiteY19" fmla="*/ 1152268 h 1220230"/>
              <a:gd name="connsiteX20" fmla="*/ 1353065 w 2669059"/>
              <a:gd name="connsiteY20" fmla="*/ 1053414 h 1220230"/>
              <a:gd name="connsiteX21" fmla="*/ 1467365 w 2669059"/>
              <a:gd name="connsiteY21" fmla="*/ 991630 h 1220230"/>
              <a:gd name="connsiteX22" fmla="*/ 1655805 w 2669059"/>
              <a:gd name="connsiteY22" fmla="*/ 936024 h 1220230"/>
              <a:gd name="connsiteX23" fmla="*/ 1828800 w 2669059"/>
              <a:gd name="connsiteY23" fmla="*/ 911311 h 1220230"/>
              <a:gd name="connsiteX24" fmla="*/ 1973992 w 2669059"/>
              <a:gd name="connsiteY24" fmla="*/ 864973 h 1220230"/>
              <a:gd name="connsiteX25" fmla="*/ 2103738 w 2669059"/>
              <a:gd name="connsiteY25" fmla="*/ 766119 h 1220230"/>
              <a:gd name="connsiteX26" fmla="*/ 2174789 w 2669059"/>
              <a:gd name="connsiteY26" fmla="*/ 688889 h 1220230"/>
              <a:gd name="connsiteX27" fmla="*/ 2245840 w 2669059"/>
              <a:gd name="connsiteY27" fmla="*/ 568411 h 1220230"/>
              <a:gd name="connsiteX28" fmla="*/ 2319981 w 2669059"/>
              <a:gd name="connsiteY28" fmla="*/ 500449 h 1220230"/>
              <a:gd name="connsiteX29" fmla="*/ 2431192 w 2669059"/>
              <a:gd name="connsiteY29" fmla="*/ 410862 h 1220230"/>
              <a:gd name="connsiteX30" fmla="*/ 2567116 w 2669059"/>
              <a:gd name="connsiteY30" fmla="*/ 333633 h 1220230"/>
              <a:gd name="connsiteX31" fmla="*/ 2669059 w 2669059"/>
              <a:gd name="connsiteY31" fmla="*/ 327454 h 1220230"/>
              <a:gd name="connsiteX0" fmla="*/ 2669059 w 2669059"/>
              <a:gd name="connsiteY0" fmla="*/ 327454 h 1220230"/>
              <a:gd name="connsiteX1" fmla="*/ 1399403 w 2669059"/>
              <a:gd name="connsiteY1" fmla="*/ 342900 h 1220230"/>
              <a:gd name="connsiteX2" fmla="*/ 1402492 w 2669059"/>
              <a:gd name="connsiteY2" fmla="*/ 166816 h 1220230"/>
              <a:gd name="connsiteX3" fmla="*/ 1059592 w 2669059"/>
              <a:gd name="connsiteY3" fmla="*/ 0 h 1220230"/>
              <a:gd name="connsiteX4" fmla="*/ 1010165 w 2669059"/>
              <a:gd name="connsiteY4" fmla="*/ 9268 h 1220230"/>
              <a:gd name="connsiteX5" fmla="*/ 1003986 w 2669059"/>
              <a:gd name="connsiteY5" fmla="*/ 67962 h 1220230"/>
              <a:gd name="connsiteX6" fmla="*/ 1037968 w 2669059"/>
              <a:gd name="connsiteY6" fmla="*/ 80319 h 1220230"/>
              <a:gd name="connsiteX7" fmla="*/ 902043 w 2669059"/>
              <a:gd name="connsiteY7" fmla="*/ 410862 h 1220230"/>
              <a:gd name="connsiteX8" fmla="*/ 160638 w 2669059"/>
              <a:gd name="connsiteY8" fmla="*/ 370703 h 1220230"/>
              <a:gd name="connsiteX9" fmla="*/ 0 w 2669059"/>
              <a:gd name="connsiteY9" fmla="*/ 864973 h 1220230"/>
              <a:gd name="connsiteX10" fmla="*/ 250224 w 2669059"/>
              <a:gd name="connsiteY10" fmla="*/ 932935 h 1220230"/>
              <a:gd name="connsiteX11" fmla="*/ 231689 w 2669059"/>
              <a:gd name="connsiteY11" fmla="*/ 973095 h 1220230"/>
              <a:gd name="connsiteX12" fmla="*/ 417040 w 2669059"/>
              <a:gd name="connsiteY12" fmla="*/ 1010165 h 1220230"/>
              <a:gd name="connsiteX13" fmla="*/ 558414 w 2669059"/>
              <a:gd name="connsiteY13" fmla="*/ 1049433 h 1220230"/>
              <a:gd name="connsiteX14" fmla="*/ 673443 w 2669059"/>
              <a:gd name="connsiteY14" fmla="*/ 1115197 h 1220230"/>
              <a:gd name="connsiteX15" fmla="*/ 763030 w 2669059"/>
              <a:gd name="connsiteY15" fmla="*/ 1164624 h 1220230"/>
              <a:gd name="connsiteX16" fmla="*/ 910740 w 2669059"/>
              <a:gd name="connsiteY16" fmla="*/ 1194084 h 1220230"/>
              <a:gd name="connsiteX17" fmla="*/ 1003986 w 2669059"/>
              <a:gd name="connsiteY17" fmla="*/ 1220230 h 1220230"/>
              <a:gd name="connsiteX18" fmla="*/ 1109019 w 2669059"/>
              <a:gd name="connsiteY18" fmla="*/ 1207873 h 1220230"/>
              <a:gd name="connsiteX19" fmla="*/ 1226408 w 2669059"/>
              <a:gd name="connsiteY19" fmla="*/ 1152268 h 1220230"/>
              <a:gd name="connsiteX20" fmla="*/ 1353065 w 2669059"/>
              <a:gd name="connsiteY20" fmla="*/ 1053414 h 1220230"/>
              <a:gd name="connsiteX21" fmla="*/ 1467365 w 2669059"/>
              <a:gd name="connsiteY21" fmla="*/ 991630 h 1220230"/>
              <a:gd name="connsiteX22" fmla="*/ 1655805 w 2669059"/>
              <a:gd name="connsiteY22" fmla="*/ 936024 h 1220230"/>
              <a:gd name="connsiteX23" fmla="*/ 1828800 w 2669059"/>
              <a:gd name="connsiteY23" fmla="*/ 911311 h 1220230"/>
              <a:gd name="connsiteX24" fmla="*/ 1973992 w 2669059"/>
              <a:gd name="connsiteY24" fmla="*/ 864973 h 1220230"/>
              <a:gd name="connsiteX25" fmla="*/ 2103738 w 2669059"/>
              <a:gd name="connsiteY25" fmla="*/ 766119 h 1220230"/>
              <a:gd name="connsiteX26" fmla="*/ 2174789 w 2669059"/>
              <a:gd name="connsiteY26" fmla="*/ 688889 h 1220230"/>
              <a:gd name="connsiteX27" fmla="*/ 2245840 w 2669059"/>
              <a:gd name="connsiteY27" fmla="*/ 568411 h 1220230"/>
              <a:gd name="connsiteX28" fmla="*/ 2319981 w 2669059"/>
              <a:gd name="connsiteY28" fmla="*/ 500449 h 1220230"/>
              <a:gd name="connsiteX29" fmla="*/ 2431192 w 2669059"/>
              <a:gd name="connsiteY29" fmla="*/ 410862 h 1220230"/>
              <a:gd name="connsiteX30" fmla="*/ 2567116 w 2669059"/>
              <a:gd name="connsiteY30" fmla="*/ 333633 h 1220230"/>
              <a:gd name="connsiteX31" fmla="*/ 2669059 w 2669059"/>
              <a:gd name="connsiteY31" fmla="*/ 327454 h 1220230"/>
              <a:gd name="connsiteX0" fmla="*/ 2669059 w 2669059"/>
              <a:gd name="connsiteY0" fmla="*/ 327454 h 1220230"/>
              <a:gd name="connsiteX1" fmla="*/ 1399403 w 2669059"/>
              <a:gd name="connsiteY1" fmla="*/ 342900 h 1220230"/>
              <a:gd name="connsiteX2" fmla="*/ 1402492 w 2669059"/>
              <a:gd name="connsiteY2" fmla="*/ 166816 h 1220230"/>
              <a:gd name="connsiteX3" fmla="*/ 1059592 w 2669059"/>
              <a:gd name="connsiteY3" fmla="*/ 0 h 1220230"/>
              <a:gd name="connsiteX4" fmla="*/ 1010165 w 2669059"/>
              <a:gd name="connsiteY4" fmla="*/ 9268 h 1220230"/>
              <a:gd name="connsiteX5" fmla="*/ 1003986 w 2669059"/>
              <a:gd name="connsiteY5" fmla="*/ 67962 h 1220230"/>
              <a:gd name="connsiteX6" fmla="*/ 1037968 w 2669059"/>
              <a:gd name="connsiteY6" fmla="*/ 80319 h 1220230"/>
              <a:gd name="connsiteX7" fmla="*/ 902043 w 2669059"/>
              <a:gd name="connsiteY7" fmla="*/ 410862 h 1220230"/>
              <a:gd name="connsiteX8" fmla="*/ 160638 w 2669059"/>
              <a:gd name="connsiteY8" fmla="*/ 370703 h 1220230"/>
              <a:gd name="connsiteX9" fmla="*/ 0 w 2669059"/>
              <a:gd name="connsiteY9" fmla="*/ 864973 h 1220230"/>
              <a:gd name="connsiteX10" fmla="*/ 250224 w 2669059"/>
              <a:gd name="connsiteY10" fmla="*/ 932935 h 1220230"/>
              <a:gd name="connsiteX11" fmla="*/ 231689 w 2669059"/>
              <a:gd name="connsiteY11" fmla="*/ 973095 h 1220230"/>
              <a:gd name="connsiteX12" fmla="*/ 417040 w 2669059"/>
              <a:gd name="connsiteY12" fmla="*/ 1001089 h 1220230"/>
              <a:gd name="connsiteX13" fmla="*/ 558414 w 2669059"/>
              <a:gd name="connsiteY13" fmla="*/ 1049433 h 1220230"/>
              <a:gd name="connsiteX14" fmla="*/ 673443 w 2669059"/>
              <a:gd name="connsiteY14" fmla="*/ 1115197 h 1220230"/>
              <a:gd name="connsiteX15" fmla="*/ 763030 w 2669059"/>
              <a:gd name="connsiteY15" fmla="*/ 1164624 h 1220230"/>
              <a:gd name="connsiteX16" fmla="*/ 910740 w 2669059"/>
              <a:gd name="connsiteY16" fmla="*/ 1194084 h 1220230"/>
              <a:gd name="connsiteX17" fmla="*/ 1003986 w 2669059"/>
              <a:gd name="connsiteY17" fmla="*/ 1220230 h 1220230"/>
              <a:gd name="connsiteX18" fmla="*/ 1109019 w 2669059"/>
              <a:gd name="connsiteY18" fmla="*/ 1207873 h 1220230"/>
              <a:gd name="connsiteX19" fmla="*/ 1226408 w 2669059"/>
              <a:gd name="connsiteY19" fmla="*/ 1152268 h 1220230"/>
              <a:gd name="connsiteX20" fmla="*/ 1353065 w 2669059"/>
              <a:gd name="connsiteY20" fmla="*/ 1053414 h 1220230"/>
              <a:gd name="connsiteX21" fmla="*/ 1467365 w 2669059"/>
              <a:gd name="connsiteY21" fmla="*/ 991630 h 1220230"/>
              <a:gd name="connsiteX22" fmla="*/ 1655805 w 2669059"/>
              <a:gd name="connsiteY22" fmla="*/ 936024 h 1220230"/>
              <a:gd name="connsiteX23" fmla="*/ 1828800 w 2669059"/>
              <a:gd name="connsiteY23" fmla="*/ 911311 h 1220230"/>
              <a:gd name="connsiteX24" fmla="*/ 1973992 w 2669059"/>
              <a:gd name="connsiteY24" fmla="*/ 864973 h 1220230"/>
              <a:gd name="connsiteX25" fmla="*/ 2103738 w 2669059"/>
              <a:gd name="connsiteY25" fmla="*/ 766119 h 1220230"/>
              <a:gd name="connsiteX26" fmla="*/ 2174789 w 2669059"/>
              <a:gd name="connsiteY26" fmla="*/ 688889 h 1220230"/>
              <a:gd name="connsiteX27" fmla="*/ 2245840 w 2669059"/>
              <a:gd name="connsiteY27" fmla="*/ 568411 h 1220230"/>
              <a:gd name="connsiteX28" fmla="*/ 2319981 w 2669059"/>
              <a:gd name="connsiteY28" fmla="*/ 500449 h 1220230"/>
              <a:gd name="connsiteX29" fmla="*/ 2431192 w 2669059"/>
              <a:gd name="connsiteY29" fmla="*/ 410862 h 1220230"/>
              <a:gd name="connsiteX30" fmla="*/ 2567116 w 2669059"/>
              <a:gd name="connsiteY30" fmla="*/ 333633 h 1220230"/>
              <a:gd name="connsiteX31" fmla="*/ 2669059 w 2669059"/>
              <a:gd name="connsiteY31" fmla="*/ 327454 h 1220230"/>
              <a:gd name="connsiteX0" fmla="*/ 2669059 w 2669059"/>
              <a:gd name="connsiteY0" fmla="*/ 327454 h 1207873"/>
              <a:gd name="connsiteX1" fmla="*/ 1399403 w 2669059"/>
              <a:gd name="connsiteY1" fmla="*/ 342900 h 1207873"/>
              <a:gd name="connsiteX2" fmla="*/ 1402492 w 2669059"/>
              <a:gd name="connsiteY2" fmla="*/ 166816 h 1207873"/>
              <a:gd name="connsiteX3" fmla="*/ 1059592 w 2669059"/>
              <a:gd name="connsiteY3" fmla="*/ 0 h 1207873"/>
              <a:gd name="connsiteX4" fmla="*/ 1010165 w 2669059"/>
              <a:gd name="connsiteY4" fmla="*/ 9268 h 1207873"/>
              <a:gd name="connsiteX5" fmla="*/ 1003986 w 2669059"/>
              <a:gd name="connsiteY5" fmla="*/ 67962 h 1207873"/>
              <a:gd name="connsiteX6" fmla="*/ 1037968 w 2669059"/>
              <a:gd name="connsiteY6" fmla="*/ 80319 h 1207873"/>
              <a:gd name="connsiteX7" fmla="*/ 902043 w 2669059"/>
              <a:gd name="connsiteY7" fmla="*/ 410862 h 1207873"/>
              <a:gd name="connsiteX8" fmla="*/ 160638 w 2669059"/>
              <a:gd name="connsiteY8" fmla="*/ 370703 h 1207873"/>
              <a:gd name="connsiteX9" fmla="*/ 0 w 2669059"/>
              <a:gd name="connsiteY9" fmla="*/ 864973 h 1207873"/>
              <a:gd name="connsiteX10" fmla="*/ 250224 w 2669059"/>
              <a:gd name="connsiteY10" fmla="*/ 932935 h 1207873"/>
              <a:gd name="connsiteX11" fmla="*/ 231689 w 2669059"/>
              <a:gd name="connsiteY11" fmla="*/ 973095 h 1207873"/>
              <a:gd name="connsiteX12" fmla="*/ 417040 w 2669059"/>
              <a:gd name="connsiteY12" fmla="*/ 1001089 h 1207873"/>
              <a:gd name="connsiteX13" fmla="*/ 558414 w 2669059"/>
              <a:gd name="connsiteY13" fmla="*/ 1049433 h 1207873"/>
              <a:gd name="connsiteX14" fmla="*/ 673443 w 2669059"/>
              <a:gd name="connsiteY14" fmla="*/ 1115197 h 1207873"/>
              <a:gd name="connsiteX15" fmla="*/ 763030 w 2669059"/>
              <a:gd name="connsiteY15" fmla="*/ 1164624 h 1207873"/>
              <a:gd name="connsiteX16" fmla="*/ 910740 w 2669059"/>
              <a:gd name="connsiteY16" fmla="*/ 1194084 h 1207873"/>
              <a:gd name="connsiteX17" fmla="*/ 1013333 w 2669059"/>
              <a:gd name="connsiteY17" fmla="*/ 1194816 h 1207873"/>
              <a:gd name="connsiteX18" fmla="*/ 1109019 w 2669059"/>
              <a:gd name="connsiteY18" fmla="*/ 1207873 h 1207873"/>
              <a:gd name="connsiteX19" fmla="*/ 1226408 w 2669059"/>
              <a:gd name="connsiteY19" fmla="*/ 1152268 h 1207873"/>
              <a:gd name="connsiteX20" fmla="*/ 1353065 w 2669059"/>
              <a:gd name="connsiteY20" fmla="*/ 1053414 h 1207873"/>
              <a:gd name="connsiteX21" fmla="*/ 1467365 w 2669059"/>
              <a:gd name="connsiteY21" fmla="*/ 991630 h 1207873"/>
              <a:gd name="connsiteX22" fmla="*/ 1655805 w 2669059"/>
              <a:gd name="connsiteY22" fmla="*/ 936024 h 1207873"/>
              <a:gd name="connsiteX23" fmla="*/ 1828800 w 2669059"/>
              <a:gd name="connsiteY23" fmla="*/ 911311 h 1207873"/>
              <a:gd name="connsiteX24" fmla="*/ 1973992 w 2669059"/>
              <a:gd name="connsiteY24" fmla="*/ 864973 h 1207873"/>
              <a:gd name="connsiteX25" fmla="*/ 2103738 w 2669059"/>
              <a:gd name="connsiteY25" fmla="*/ 766119 h 1207873"/>
              <a:gd name="connsiteX26" fmla="*/ 2174789 w 2669059"/>
              <a:gd name="connsiteY26" fmla="*/ 688889 h 1207873"/>
              <a:gd name="connsiteX27" fmla="*/ 2245840 w 2669059"/>
              <a:gd name="connsiteY27" fmla="*/ 568411 h 1207873"/>
              <a:gd name="connsiteX28" fmla="*/ 2319981 w 2669059"/>
              <a:gd name="connsiteY28" fmla="*/ 500449 h 1207873"/>
              <a:gd name="connsiteX29" fmla="*/ 2431192 w 2669059"/>
              <a:gd name="connsiteY29" fmla="*/ 410862 h 1207873"/>
              <a:gd name="connsiteX30" fmla="*/ 2567116 w 2669059"/>
              <a:gd name="connsiteY30" fmla="*/ 333633 h 1207873"/>
              <a:gd name="connsiteX31" fmla="*/ 2669059 w 2669059"/>
              <a:gd name="connsiteY31" fmla="*/ 327454 h 1207873"/>
              <a:gd name="connsiteX0" fmla="*/ 2669059 w 2669059"/>
              <a:gd name="connsiteY0" fmla="*/ 327454 h 1194816"/>
              <a:gd name="connsiteX1" fmla="*/ 1399403 w 2669059"/>
              <a:gd name="connsiteY1" fmla="*/ 342900 h 1194816"/>
              <a:gd name="connsiteX2" fmla="*/ 1402492 w 2669059"/>
              <a:gd name="connsiteY2" fmla="*/ 166816 h 1194816"/>
              <a:gd name="connsiteX3" fmla="*/ 1059592 w 2669059"/>
              <a:gd name="connsiteY3" fmla="*/ 0 h 1194816"/>
              <a:gd name="connsiteX4" fmla="*/ 1010165 w 2669059"/>
              <a:gd name="connsiteY4" fmla="*/ 9268 h 1194816"/>
              <a:gd name="connsiteX5" fmla="*/ 1003986 w 2669059"/>
              <a:gd name="connsiteY5" fmla="*/ 67962 h 1194816"/>
              <a:gd name="connsiteX6" fmla="*/ 1037968 w 2669059"/>
              <a:gd name="connsiteY6" fmla="*/ 80319 h 1194816"/>
              <a:gd name="connsiteX7" fmla="*/ 902043 w 2669059"/>
              <a:gd name="connsiteY7" fmla="*/ 410862 h 1194816"/>
              <a:gd name="connsiteX8" fmla="*/ 160638 w 2669059"/>
              <a:gd name="connsiteY8" fmla="*/ 370703 h 1194816"/>
              <a:gd name="connsiteX9" fmla="*/ 0 w 2669059"/>
              <a:gd name="connsiteY9" fmla="*/ 864973 h 1194816"/>
              <a:gd name="connsiteX10" fmla="*/ 250224 w 2669059"/>
              <a:gd name="connsiteY10" fmla="*/ 932935 h 1194816"/>
              <a:gd name="connsiteX11" fmla="*/ 231689 w 2669059"/>
              <a:gd name="connsiteY11" fmla="*/ 973095 h 1194816"/>
              <a:gd name="connsiteX12" fmla="*/ 417040 w 2669059"/>
              <a:gd name="connsiteY12" fmla="*/ 1001089 h 1194816"/>
              <a:gd name="connsiteX13" fmla="*/ 558414 w 2669059"/>
              <a:gd name="connsiteY13" fmla="*/ 1049433 h 1194816"/>
              <a:gd name="connsiteX14" fmla="*/ 673443 w 2669059"/>
              <a:gd name="connsiteY14" fmla="*/ 1115197 h 1194816"/>
              <a:gd name="connsiteX15" fmla="*/ 763030 w 2669059"/>
              <a:gd name="connsiteY15" fmla="*/ 1164624 h 1194816"/>
              <a:gd name="connsiteX16" fmla="*/ 910740 w 2669059"/>
              <a:gd name="connsiteY16" fmla="*/ 1194084 h 1194816"/>
              <a:gd name="connsiteX17" fmla="*/ 1013333 w 2669059"/>
              <a:gd name="connsiteY17" fmla="*/ 1194816 h 1194816"/>
              <a:gd name="connsiteX18" fmla="*/ 1120236 w 2669059"/>
              <a:gd name="connsiteY18" fmla="*/ 1171568 h 1194816"/>
              <a:gd name="connsiteX19" fmla="*/ 1226408 w 2669059"/>
              <a:gd name="connsiteY19" fmla="*/ 1152268 h 1194816"/>
              <a:gd name="connsiteX20" fmla="*/ 1353065 w 2669059"/>
              <a:gd name="connsiteY20" fmla="*/ 1053414 h 1194816"/>
              <a:gd name="connsiteX21" fmla="*/ 1467365 w 2669059"/>
              <a:gd name="connsiteY21" fmla="*/ 991630 h 1194816"/>
              <a:gd name="connsiteX22" fmla="*/ 1655805 w 2669059"/>
              <a:gd name="connsiteY22" fmla="*/ 936024 h 1194816"/>
              <a:gd name="connsiteX23" fmla="*/ 1828800 w 2669059"/>
              <a:gd name="connsiteY23" fmla="*/ 911311 h 1194816"/>
              <a:gd name="connsiteX24" fmla="*/ 1973992 w 2669059"/>
              <a:gd name="connsiteY24" fmla="*/ 864973 h 1194816"/>
              <a:gd name="connsiteX25" fmla="*/ 2103738 w 2669059"/>
              <a:gd name="connsiteY25" fmla="*/ 766119 h 1194816"/>
              <a:gd name="connsiteX26" fmla="*/ 2174789 w 2669059"/>
              <a:gd name="connsiteY26" fmla="*/ 688889 h 1194816"/>
              <a:gd name="connsiteX27" fmla="*/ 2245840 w 2669059"/>
              <a:gd name="connsiteY27" fmla="*/ 568411 h 1194816"/>
              <a:gd name="connsiteX28" fmla="*/ 2319981 w 2669059"/>
              <a:gd name="connsiteY28" fmla="*/ 500449 h 1194816"/>
              <a:gd name="connsiteX29" fmla="*/ 2431192 w 2669059"/>
              <a:gd name="connsiteY29" fmla="*/ 410862 h 1194816"/>
              <a:gd name="connsiteX30" fmla="*/ 2567116 w 2669059"/>
              <a:gd name="connsiteY30" fmla="*/ 333633 h 1194816"/>
              <a:gd name="connsiteX31" fmla="*/ 2669059 w 2669059"/>
              <a:gd name="connsiteY31" fmla="*/ 327454 h 1194816"/>
              <a:gd name="connsiteX0" fmla="*/ 2669059 w 2669059"/>
              <a:gd name="connsiteY0" fmla="*/ 327454 h 1194816"/>
              <a:gd name="connsiteX1" fmla="*/ 1399403 w 2669059"/>
              <a:gd name="connsiteY1" fmla="*/ 342900 h 1194816"/>
              <a:gd name="connsiteX2" fmla="*/ 1402492 w 2669059"/>
              <a:gd name="connsiteY2" fmla="*/ 166816 h 1194816"/>
              <a:gd name="connsiteX3" fmla="*/ 1059592 w 2669059"/>
              <a:gd name="connsiteY3" fmla="*/ 0 h 1194816"/>
              <a:gd name="connsiteX4" fmla="*/ 1010165 w 2669059"/>
              <a:gd name="connsiteY4" fmla="*/ 9268 h 1194816"/>
              <a:gd name="connsiteX5" fmla="*/ 1003986 w 2669059"/>
              <a:gd name="connsiteY5" fmla="*/ 67962 h 1194816"/>
              <a:gd name="connsiteX6" fmla="*/ 1037968 w 2669059"/>
              <a:gd name="connsiteY6" fmla="*/ 80319 h 1194816"/>
              <a:gd name="connsiteX7" fmla="*/ 902043 w 2669059"/>
              <a:gd name="connsiteY7" fmla="*/ 410862 h 1194816"/>
              <a:gd name="connsiteX8" fmla="*/ 160638 w 2669059"/>
              <a:gd name="connsiteY8" fmla="*/ 370703 h 1194816"/>
              <a:gd name="connsiteX9" fmla="*/ 0 w 2669059"/>
              <a:gd name="connsiteY9" fmla="*/ 864973 h 1194816"/>
              <a:gd name="connsiteX10" fmla="*/ 250224 w 2669059"/>
              <a:gd name="connsiteY10" fmla="*/ 932935 h 1194816"/>
              <a:gd name="connsiteX11" fmla="*/ 231689 w 2669059"/>
              <a:gd name="connsiteY11" fmla="*/ 973095 h 1194816"/>
              <a:gd name="connsiteX12" fmla="*/ 417040 w 2669059"/>
              <a:gd name="connsiteY12" fmla="*/ 1001089 h 1194816"/>
              <a:gd name="connsiteX13" fmla="*/ 558414 w 2669059"/>
              <a:gd name="connsiteY13" fmla="*/ 1049433 h 1194816"/>
              <a:gd name="connsiteX14" fmla="*/ 673443 w 2669059"/>
              <a:gd name="connsiteY14" fmla="*/ 1115197 h 1194816"/>
              <a:gd name="connsiteX15" fmla="*/ 763030 w 2669059"/>
              <a:gd name="connsiteY15" fmla="*/ 1164624 h 1194816"/>
              <a:gd name="connsiteX16" fmla="*/ 910740 w 2669059"/>
              <a:gd name="connsiteY16" fmla="*/ 1194084 h 1194816"/>
              <a:gd name="connsiteX17" fmla="*/ 1013333 w 2669059"/>
              <a:gd name="connsiteY17" fmla="*/ 1194816 h 1194816"/>
              <a:gd name="connsiteX18" fmla="*/ 1120236 w 2669059"/>
              <a:gd name="connsiteY18" fmla="*/ 1171568 h 1194816"/>
              <a:gd name="connsiteX19" fmla="*/ 1224539 w 2669059"/>
              <a:gd name="connsiteY19" fmla="*/ 1128670 h 1194816"/>
              <a:gd name="connsiteX20" fmla="*/ 1353065 w 2669059"/>
              <a:gd name="connsiteY20" fmla="*/ 1053414 h 1194816"/>
              <a:gd name="connsiteX21" fmla="*/ 1467365 w 2669059"/>
              <a:gd name="connsiteY21" fmla="*/ 991630 h 1194816"/>
              <a:gd name="connsiteX22" fmla="*/ 1655805 w 2669059"/>
              <a:gd name="connsiteY22" fmla="*/ 936024 h 1194816"/>
              <a:gd name="connsiteX23" fmla="*/ 1828800 w 2669059"/>
              <a:gd name="connsiteY23" fmla="*/ 911311 h 1194816"/>
              <a:gd name="connsiteX24" fmla="*/ 1973992 w 2669059"/>
              <a:gd name="connsiteY24" fmla="*/ 864973 h 1194816"/>
              <a:gd name="connsiteX25" fmla="*/ 2103738 w 2669059"/>
              <a:gd name="connsiteY25" fmla="*/ 766119 h 1194816"/>
              <a:gd name="connsiteX26" fmla="*/ 2174789 w 2669059"/>
              <a:gd name="connsiteY26" fmla="*/ 688889 h 1194816"/>
              <a:gd name="connsiteX27" fmla="*/ 2245840 w 2669059"/>
              <a:gd name="connsiteY27" fmla="*/ 568411 h 1194816"/>
              <a:gd name="connsiteX28" fmla="*/ 2319981 w 2669059"/>
              <a:gd name="connsiteY28" fmla="*/ 500449 h 1194816"/>
              <a:gd name="connsiteX29" fmla="*/ 2431192 w 2669059"/>
              <a:gd name="connsiteY29" fmla="*/ 410862 h 1194816"/>
              <a:gd name="connsiteX30" fmla="*/ 2567116 w 2669059"/>
              <a:gd name="connsiteY30" fmla="*/ 333633 h 1194816"/>
              <a:gd name="connsiteX31" fmla="*/ 2669059 w 2669059"/>
              <a:gd name="connsiteY31" fmla="*/ 327454 h 1194816"/>
              <a:gd name="connsiteX0" fmla="*/ 2669059 w 2669059"/>
              <a:gd name="connsiteY0" fmla="*/ 327454 h 1194816"/>
              <a:gd name="connsiteX1" fmla="*/ 1399403 w 2669059"/>
              <a:gd name="connsiteY1" fmla="*/ 342900 h 1194816"/>
              <a:gd name="connsiteX2" fmla="*/ 1402492 w 2669059"/>
              <a:gd name="connsiteY2" fmla="*/ 166816 h 1194816"/>
              <a:gd name="connsiteX3" fmla="*/ 1059592 w 2669059"/>
              <a:gd name="connsiteY3" fmla="*/ 0 h 1194816"/>
              <a:gd name="connsiteX4" fmla="*/ 1010165 w 2669059"/>
              <a:gd name="connsiteY4" fmla="*/ 9268 h 1194816"/>
              <a:gd name="connsiteX5" fmla="*/ 1003986 w 2669059"/>
              <a:gd name="connsiteY5" fmla="*/ 67962 h 1194816"/>
              <a:gd name="connsiteX6" fmla="*/ 1037968 w 2669059"/>
              <a:gd name="connsiteY6" fmla="*/ 80319 h 1194816"/>
              <a:gd name="connsiteX7" fmla="*/ 902043 w 2669059"/>
              <a:gd name="connsiteY7" fmla="*/ 410862 h 1194816"/>
              <a:gd name="connsiteX8" fmla="*/ 160638 w 2669059"/>
              <a:gd name="connsiteY8" fmla="*/ 370703 h 1194816"/>
              <a:gd name="connsiteX9" fmla="*/ 0 w 2669059"/>
              <a:gd name="connsiteY9" fmla="*/ 864973 h 1194816"/>
              <a:gd name="connsiteX10" fmla="*/ 250224 w 2669059"/>
              <a:gd name="connsiteY10" fmla="*/ 932935 h 1194816"/>
              <a:gd name="connsiteX11" fmla="*/ 231689 w 2669059"/>
              <a:gd name="connsiteY11" fmla="*/ 973095 h 1194816"/>
              <a:gd name="connsiteX12" fmla="*/ 417040 w 2669059"/>
              <a:gd name="connsiteY12" fmla="*/ 1001089 h 1194816"/>
              <a:gd name="connsiteX13" fmla="*/ 558414 w 2669059"/>
              <a:gd name="connsiteY13" fmla="*/ 1049433 h 1194816"/>
              <a:gd name="connsiteX14" fmla="*/ 673443 w 2669059"/>
              <a:gd name="connsiteY14" fmla="*/ 1115197 h 1194816"/>
              <a:gd name="connsiteX15" fmla="*/ 763030 w 2669059"/>
              <a:gd name="connsiteY15" fmla="*/ 1164624 h 1194816"/>
              <a:gd name="connsiteX16" fmla="*/ 910740 w 2669059"/>
              <a:gd name="connsiteY16" fmla="*/ 1194084 h 1194816"/>
              <a:gd name="connsiteX17" fmla="*/ 1013333 w 2669059"/>
              <a:gd name="connsiteY17" fmla="*/ 1194816 h 1194816"/>
              <a:gd name="connsiteX18" fmla="*/ 1120236 w 2669059"/>
              <a:gd name="connsiteY18" fmla="*/ 1171568 h 1194816"/>
              <a:gd name="connsiteX19" fmla="*/ 1224539 w 2669059"/>
              <a:gd name="connsiteY19" fmla="*/ 1128670 h 1194816"/>
              <a:gd name="connsiteX20" fmla="*/ 1353065 w 2669059"/>
              <a:gd name="connsiteY20" fmla="*/ 1040707 h 1194816"/>
              <a:gd name="connsiteX21" fmla="*/ 1467365 w 2669059"/>
              <a:gd name="connsiteY21" fmla="*/ 991630 h 1194816"/>
              <a:gd name="connsiteX22" fmla="*/ 1655805 w 2669059"/>
              <a:gd name="connsiteY22" fmla="*/ 936024 h 1194816"/>
              <a:gd name="connsiteX23" fmla="*/ 1828800 w 2669059"/>
              <a:gd name="connsiteY23" fmla="*/ 911311 h 1194816"/>
              <a:gd name="connsiteX24" fmla="*/ 1973992 w 2669059"/>
              <a:gd name="connsiteY24" fmla="*/ 864973 h 1194816"/>
              <a:gd name="connsiteX25" fmla="*/ 2103738 w 2669059"/>
              <a:gd name="connsiteY25" fmla="*/ 766119 h 1194816"/>
              <a:gd name="connsiteX26" fmla="*/ 2174789 w 2669059"/>
              <a:gd name="connsiteY26" fmla="*/ 688889 h 1194816"/>
              <a:gd name="connsiteX27" fmla="*/ 2245840 w 2669059"/>
              <a:gd name="connsiteY27" fmla="*/ 568411 h 1194816"/>
              <a:gd name="connsiteX28" fmla="*/ 2319981 w 2669059"/>
              <a:gd name="connsiteY28" fmla="*/ 500449 h 1194816"/>
              <a:gd name="connsiteX29" fmla="*/ 2431192 w 2669059"/>
              <a:gd name="connsiteY29" fmla="*/ 410862 h 1194816"/>
              <a:gd name="connsiteX30" fmla="*/ 2567116 w 2669059"/>
              <a:gd name="connsiteY30" fmla="*/ 333633 h 1194816"/>
              <a:gd name="connsiteX31" fmla="*/ 2669059 w 2669059"/>
              <a:gd name="connsiteY31" fmla="*/ 327454 h 1194816"/>
              <a:gd name="connsiteX0" fmla="*/ 2669059 w 2669059"/>
              <a:gd name="connsiteY0" fmla="*/ 327454 h 1194816"/>
              <a:gd name="connsiteX1" fmla="*/ 1399403 w 2669059"/>
              <a:gd name="connsiteY1" fmla="*/ 342900 h 1194816"/>
              <a:gd name="connsiteX2" fmla="*/ 1402492 w 2669059"/>
              <a:gd name="connsiteY2" fmla="*/ 166816 h 1194816"/>
              <a:gd name="connsiteX3" fmla="*/ 1059592 w 2669059"/>
              <a:gd name="connsiteY3" fmla="*/ 0 h 1194816"/>
              <a:gd name="connsiteX4" fmla="*/ 1010165 w 2669059"/>
              <a:gd name="connsiteY4" fmla="*/ 9268 h 1194816"/>
              <a:gd name="connsiteX5" fmla="*/ 1003986 w 2669059"/>
              <a:gd name="connsiteY5" fmla="*/ 67962 h 1194816"/>
              <a:gd name="connsiteX6" fmla="*/ 1037968 w 2669059"/>
              <a:gd name="connsiteY6" fmla="*/ 80319 h 1194816"/>
              <a:gd name="connsiteX7" fmla="*/ 902043 w 2669059"/>
              <a:gd name="connsiteY7" fmla="*/ 410862 h 1194816"/>
              <a:gd name="connsiteX8" fmla="*/ 160638 w 2669059"/>
              <a:gd name="connsiteY8" fmla="*/ 370703 h 1194816"/>
              <a:gd name="connsiteX9" fmla="*/ 0 w 2669059"/>
              <a:gd name="connsiteY9" fmla="*/ 864973 h 1194816"/>
              <a:gd name="connsiteX10" fmla="*/ 250224 w 2669059"/>
              <a:gd name="connsiteY10" fmla="*/ 932935 h 1194816"/>
              <a:gd name="connsiteX11" fmla="*/ 231689 w 2669059"/>
              <a:gd name="connsiteY11" fmla="*/ 973095 h 1194816"/>
              <a:gd name="connsiteX12" fmla="*/ 417040 w 2669059"/>
              <a:gd name="connsiteY12" fmla="*/ 1001089 h 1194816"/>
              <a:gd name="connsiteX13" fmla="*/ 558414 w 2669059"/>
              <a:gd name="connsiteY13" fmla="*/ 1049433 h 1194816"/>
              <a:gd name="connsiteX14" fmla="*/ 673443 w 2669059"/>
              <a:gd name="connsiteY14" fmla="*/ 1115197 h 1194816"/>
              <a:gd name="connsiteX15" fmla="*/ 763030 w 2669059"/>
              <a:gd name="connsiteY15" fmla="*/ 1164624 h 1194816"/>
              <a:gd name="connsiteX16" fmla="*/ 910740 w 2669059"/>
              <a:gd name="connsiteY16" fmla="*/ 1194084 h 1194816"/>
              <a:gd name="connsiteX17" fmla="*/ 1013333 w 2669059"/>
              <a:gd name="connsiteY17" fmla="*/ 1194816 h 1194816"/>
              <a:gd name="connsiteX18" fmla="*/ 1120236 w 2669059"/>
              <a:gd name="connsiteY18" fmla="*/ 1171568 h 1194816"/>
              <a:gd name="connsiteX19" fmla="*/ 1224539 w 2669059"/>
              <a:gd name="connsiteY19" fmla="*/ 1128670 h 1194816"/>
              <a:gd name="connsiteX20" fmla="*/ 1353065 w 2669059"/>
              <a:gd name="connsiteY20" fmla="*/ 1040707 h 1194816"/>
              <a:gd name="connsiteX21" fmla="*/ 1471104 w 2669059"/>
              <a:gd name="connsiteY21" fmla="*/ 978923 h 1194816"/>
              <a:gd name="connsiteX22" fmla="*/ 1655805 w 2669059"/>
              <a:gd name="connsiteY22" fmla="*/ 936024 h 1194816"/>
              <a:gd name="connsiteX23" fmla="*/ 1828800 w 2669059"/>
              <a:gd name="connsiteY23" fmla="*/ 911311 h 1194816"/>
              <a:gd name="connsiteX24" fmla="*/ 1973992 w 2669059"/>
              <a:gd name="connsiteY24" fmla="*/ 864973 h 1194816"/>
              <a:gd name="connsiteX25" fmla="*/ 2103738 w 2669059"/>
              <a:gd name="connsiteY25" fmla="*/ 766119 h 1194816"/>
              <a:gd name="connsiteX26" fmla="*/ 2174789 w 2669059"/>
              <a:gd name="connsiteY26" fmla="*/ 688889 h 1194816"/>
              <a:gd name="connsiteX27" fmla="*/ 2245840 w 2669059"/>
              <a:gd name="connsiteY27" fmla="*/ 568411 h 1194816"/>
              <a:gd name="connsiteX28" fmla="*/ 2319981 w 2669059"/>
              <a:gd name="connsiteY28" fmla="*/ 500449 h 1194816"/>
              <a:gd name="connsiteX29" fmla="*/ 2431192 w 2669059"/>
              <a:gd name="connsiteY29" fmla="*/ 410862 h 1194816"/>
              <a:gd name="connsiteX30" fmla="*/ 2567116 w 2669059"/>
              <a:gd name="connsiteY30" fmla="*/ 333633 h 1194816"/>
              <a:gd name="connsiteX31" fmla="*/ 2669059 w 2669059"/>
              <a:gd name="connsiteY31" fmla="*/ 327454 h 1194816"/>
              <a:gd name="connsiteX0" fmla="*/ 2669059 w 2669059"/>
              <a:gd name="connsiteY0" fmla="*/ 327454 h 1194816"/>
              <a:gd name="connsiteX1" fmla="*/ 1399403 w 2669059"/>
              <a:gd name="connsiteY1" fmla="*/ 342900 h 1194816"/>
              <a:gd name="connsiteX2" fmla="*/ 1402492 w 2669059"/>
              <a:gd name="connsiteY2" fmla="*/ 166816 h 1194816"/>
              <a:gd name="connsiteX3" fmla="*/ 1059592 w 2669059"/>
              <a:gd name="connsiteY3" fmla="*/ 0 h 1194816"/>
              <a:gd name="connsiteX4" fmla="*/ 1010165 w 2669059"/>
              <a:gd name="connsiteY4" fmla="*/ 9268 h 1194816"/>
              <a:gd name="connsiteX5" fmla="*/ 1003986 w 2669059"/>
              <a:gd name="connsiteY5" fmla="*/ 67962 h 1194816"/>
              <a:gd name="connsiteX6" fmla="*/ 1037968 w 2669059"/>
              <a:gd name="connsiteY6" fmla="*/ 80319 h 1194816"/>
              <a:gd name="connsiteX7" fmla="*/ 902043 w 2669059"/>
              <a:gd name="connsiteY7" fmla="*/ 410862 h 1194816"/>
              <a:gd name="connsiteX8" fmla="*/ 160638 w 2669059"/>
              <a:gd name="connsiteY8" fmla="*/ 370703 h 1194816"/>
              <a:gd name="connsiteX9" fmla="*/ 0 w 2669059"/>
              <a:gd name="connsiteY9" fmla="*/ 864973 h 1194816"/>
              <a:gd name="connsiteX10" fmla="*/ 250224 w 2669059"/>
              <a:gd name="connsiteY10" fmla="*/ 932935 h 1194816"/>
              <a:gd name="connsiteX11" fmla="*/ 231689 w 2669059"/>
              <a:gd name="connsiteY11" fmla="*/ 973095 h 1194816"/>
              <a:gd name="connsiteX12" fmla="*/ 417040 w 2669059"/>
              <a:gd name="connsiteY12" fmla="*/ 1001089 h 1194816"/>
              <a:gd name="connsiteX13" fmla="*/ 558414 w 2669059"/>
              <a:gd name="connsiteY13" fmla="*/ 1049433 h 1194816"/>
              <a:gd name="connsiteX14" fmla="*/ 673443 w 2669059"/>
              <a:gd name="connsiteY14" fmla="*/ 1115197 h 1194816"/>
              <a:gd name="connsiteX15" fmla="*/ 763030 w 2669059"/>
              <a:gd name="connsiteY15" fmla="*/ 1164624 h 1194816"/>
              <a:gd name="connsiteX16" fmla="*/ 910740 w 2669059"/>
              <a:gd name="connsiteY16" fmla="*/ 1194084 h 1194816"/>
              <a:gd name="connsiteX17" fmla="*/ 1013333 w 2669059"/>
              <a:gd name="connsiteY17" fmla="*/ 1194816 h 1194816"/>
              <a:gd name="connsiteX18" fmla="*/ 1120236 w 2669059"/>
              <a:gd name="connsiteY18" fmla="*/ 1171568 h 1194816"/>
              <a:gd name="connsiteX19" fmla="*/ 1224539 w 2669059"/>
              <a:gd name="connsiteY19" fmla="*/ 1128670 h 1194816"/>
              <a:gd name="connsiteX20" fmla="*/ 1353065 w 2669059"/>
              <a:gd name="connsiteY20" fmla="*/ 1040707 h 1194816"/>
              <a:gd name="connsiteX21" fmla="*/ 1471104 w 2669059"/>
              <a:gd name="connsiteY21" fmla="*/ 978923 h 1194816"/>
              <a:gd name="connsiteX22" fmla="*/ 1657674 w 2669059"/>
              <a:gd name="connsiteY22" fmla="*/ 926948 h 1194816"/>
              <a:gd name="connsiteX23" fmla="*/ 1828800 w 2669059"/>
              <a:gd name="connsiteY23" fmla="*/ 911311 h 1194816"/>
              <a:gd name="connsiteX24" fmla="*/ 1973992 w 2669059"/>
              <a:gd name="connsiteY24" fmla="*/ 864973 h 1194816"/>
              <a:gd name="connsiteX25" fmla="*/ 2103738 w 2669059"/>
              <a:gd name="connsiteY25" fmla="*/ 766119 h 1194816"/>
              <a:gd name="connsiteX26" fmla="*/ 2174789 w 2669059"/>
              <a:gd name="connsiteY26" fmla="*/ 688889 h 1194816"/>
              <a:gd name="connsiteX27" fmla="*/ 2245840 w 2669059"/>
              <a:gd name="connsiteY27" fmla="*/ 568411 h 1194816"/>
              <a:gd name="connsiteX28" fmla="*/ 2319981 w 2669059"/>
              <a:gd name="connsiteY28" fmla="*/ 500449 h 1194816"/>
              <a:gd name="connsiteX29" fmla="*/ 2431192 w 2669059"/>
              <a:gd name="connsiteY29" fmla="*/ 410862 h 1194816"/>
              <a:gd name="connsiteX30" fmla="*/ 2567116 w 2669059"/>
              <a:gd name="connsiteY30" fmla="*/ 333633 h 1194816"/>
              <a:gd name="connsiteX31" fmla="*/ 2669059 w 2669059"/>
              <a:gd name="connsiteY31" fmla="*/ 327454 h 1194816"/>
              <a:gd name="connsiteX0" fmla="*/ 2669059 w 2669059"/>
              <a:gd name="connsiteY0" fmla="*/ 327454 h 1194816"/>
              <a:gd name="connsiteX1" fmla="*/ 1399403 w 2669059"/>
              <a:gd name="connsiteY1" fmla="*/ 342900 h 1194816"/>
              <a:gd name="connsiteX2" fmla="*/ 1402492 w 2669059"/>
              <a:gd name="connsiteY2" fmla="*/ 166816 h 1194816"/>
              <a:gd name="connsiteX3" fmla="*/ 1059592 w 2669059"/>
              <a:gd name="connsiteY3" fmla="*/ 0 h 1194816"/>
              <a:gd name="connsiteX4" fmla="*/ 1010165 w 2669059"/>
              <a:gd name="connsiteY4" fmla="*/ 9268 h 1194816"/>
              <a:gd name="connsiteX5" fmla="*/ 1003986 w 2669059"/>
              <a:gd name="connsiteY5" fmla="*/ 67962 h 1194816"/>
              <a:gd name="connsiteX6" fmla="*/ 1037968 w 2669059"/>
              <a:gd name="connsiteY6" fmla="*/ 80319 h 1194816"/>
              <a:gd name="connsiteX7" fmla="*/ 902043 w 2669059"/>
              <a:gd name="connsiteY7" fmla="*/ 410862 h 1194816"/>
              <a:gd name="connsiteX8" fmla="*/ 160638 w 2669059"/>
              <a:gd name="connsiteY8" fmla="*/ 370703 h 1194816"/>
              <a:gd name="connsiteX9" fmla="*/ 0 w 2669059"/>
              <a:gd name="connsiteY9" fmla="*/ 864973 h 1194816"/>
              <a:gd name="connsiteX10" fmla="*/ 250224 w 2669059"/>
              <a:gd name="connsiteY10" fmla="*/ 932935 h 1194816"/>
              <a:gd name="connsiteX11" fmla="*/ 231689 w 2669059"/>
              <a:gd name="connsiteY11" fmla="*/ 973095 h 1194816"/>
              <a:gd name="connsiteX12" fmla="*/ 417040 w 2669059"/>
              <a:gd name="connsiteY12" fmla="*/ 1001089 h 1194816"/>
              <a:gd name="connsiteX13" fmla="*/ 558414 w 2669059"/>
              <a:gd name="connsiteY13" fmla="*/ 1049433 h 1194816"/>
              <a:gd name="connsiteX14" fmla="*/ 673443 w 2669059"/>
              <a:gd name="connsiteY14" fmla="*/ 1115197 h 1194816"/>
              <a:gd name="connsiteX15" fmla="*/ 763030 w 2669059"/>
              <a:gd name="connsiteY15" fmla="*/ 1164624 h 1194816"/>
              <a:gd name="connsiteX16" fmla="*/ 910740 w 2669059"/>
              <a:gd name="connsiteY16" fmla="*/ 1194084 h 1194816"/>
              <a:gd name="connsiteX17" fmla="*/ 1013333 w 2669059"/>
              <a:gd name="connsiteY17" fmla="*/ 1194816 h 1194816"/>
              <a:gd name="connsiteX18" fmla="*/ 1120236 w 2669059"/>
              <a:gd name="connsiteY18" fmla="*/ 1171568 h 1194816"/>
              <a:gd name="connsiteX19" fmla="*/ 1224539 w 2669059"/>
              <a:gd name="connsiteY19" fmla="*/ 1128670 h 1194816"/>
              <a:gd name="connsiteX20" fmla="*/ 1353065 w 2669059"/>
              <a:gd name="connsiteY20" fmla="*/ 1040707 h 1194816"/>
              <a:gd name="connsiteX21" fmla="*/ 1471104 w 2669059"/>
              <a:gd name="connsiteY21" fmla="*/ 978923 h 1194816"/>
              <a:gd name="connsiteX22" fmla="*/ 1657674 w 2669059"/>
              <a:gd name="connsiteY22" fmla="*/ 926948 h 1194816"/>
              <a:gd name="connsiteX23" fmla="*/ 1830669 w 2669059"/>
              <a:gd name="connsiteY23" fmla="*/ 905865 h 1194816"/>
              <a:gd name="connsiteX24" fmla="*/ 1973992 w 2669059"/>
              <a:gd name="connsiteY24" fmla="*/ 864973 h 1194816"/>
              <a:gd name="connsiteX25" fmla="*/ 2103738 w 2669059"/>
              <a:gd name="connsiteY25" fmla="*/ 766119 h 1194816"/>
              <a:gd name="connsiteX26" fmla="*/ 2174789 w 2669059"/>
              <a:gd name="connsiteY26" fmla="*/ 688889 h 1194816"/>
              <a:gd name="connsiteX27" fmla="*/ 2245840 w 2669059"/>
              <a:gd name="connsiteY27" fmla="*/ 568411 h 1194816"/>
              <a:gd name="connsiteX28" fmla="*/ 2319981 w 2669059"/>
              <a:gd name="connsiteY28" fmla="*/ 500449 h 1194816"/>
              <a:gd name="connsiteX29" fmla="*/ 2431192 w 2669059"/>
              <a:gd name="connsiteY29" fmla="*/ 410862 h 1194816"/>
              <a:gd name="connsiteX30" fmla="*/ 2567116 w 2669059"/>
              <a:gd name="connsiteY30" fmla="*/ 333633 h 1194816"/>
              <a:gd name="connsiteX31" fmla="*/ 2669059 w 2669059"/>
              <a:gd name="connsiteY31" fmla="*/ 327454 h 1194816"/>
              <a:gd name="connsiteX0" fmla="*/ 2669059 w 2669059"/>
              <a:gd name="connsiteY0" fmla="*/ 327454 h 1194816"/>
              <a:gd name="connsiteX1" fmla="*/ 1399403 w 2669059"/>
              <a:gd name="connsiteY1" fmla="*/ 342900 h 1194816"/>
              <a:gd name="connsiteX2" fmla="*/ 1402492 w 2669059"/>
              <a:gd name="connsiteY2" fmla="*/ 166816 h 1194816"/>
              <a:gd name="connsiteX3" fmla="*/ 1059592 w 2669059"/>
              <a:gd name="connsiteY3" fmla="*/ 0 h 1194816"/>
              <a:gd name="connsiteX4" fmla="*/ 1010165 w 2669059"/>
              <a:gd name="connsiteY4" fmla="*/ 9268 h 1194816"/>
              <a:gd name="connsiteX5" fmla="*/ 1003986 w 2669059"/>
              <a:gd name="connsiteY5" fmla="*/ 67962 h 1194816"/>
              <a:gd name="connsiteX6" fmla="*/ 1037968 w 2669059"/>
              <a:gd name="connsiteY6" fmla="*/ 80319 h 1194816"/>
              <a:gd name="connsiteX7" fmla="*/ 902043 w 2669059"/>
              <a:gd name="connsiteY7" fmla="*/ 410862 h 1194816"/>
              <a:gd name="connsiteX8" fmla="*/ 160638 w 2669059"/>
              <a:gd name="connsiteY8" fmla="*/ 370703 h 1194816"/>
              <a:gd name="connsiteX9" fmla="*/ 0 w 2669059"/>
              <a:gd name="connsiteY9" fmla="*/ 864973 h 1194816"/>
              <a:gd name="connsiteX10" fmla="*/ 250224 w 2669059"/>
              <a:gd name="connsiteY10" fmla="*/ 932935 h 1194816"/>
              <a:gd name="connsiteX11" fmla="*/ 231689 w 2669059"/>
              <a:gd name="connsiteY11" fmla="*/ 973095 h 1194816"/>
              <a:gd name="connsiteX12" fmla="*/ 417040 w 2669059"/>
              <a:gd name="connsiteY12" fmla="*/ 1001089 h 1194816"/>
              <a:gd name="connsiteX13" fmla="*/ 558414 w 2669059"/>
              <a:gd name="connsiteY13" fmla="*/ 1049433 h 1194816"/>
              <a:gd name="connsiteX14" fmla="*/ 673443 w 2669059"/>
              <a:gd name="connsiteY14" fmla="*/ 1115197 h 1194816"/>
              <a:gd name="connsiteX15" fmla="*/ 763030 w 2669059"/>
              <a:gd name="connsiteY15" fmla="*/ 1164624 h 1194816"/>
              <a:gd name="connsiteX16" fmla="*/ 910740 w 2669059"/>
              <a:gd name="connsiteY16" fmla="*/ 1194084 h 1194816"/>
              <a:gd name="connsiteX17" fmla="*/ 1013333 w 2669059"/>
              <a:gd name="connsiteY17" fmla="*/ 1194816 h 1194816"/>
              <a:gd name="connsiteX18" fmla="*/ 1120236 w 2669059"/>
              <a:gd name="connsiteY18" fmla="*/ 1171568 h 1194816"/>
              <a:gd name="connsiteX19" fmla="*/ 1224539 w 2669059"/>
              <a:gd name="connsiteY19" fmla="*/ 1128670 h 1194816"/>
              <a:gd name="connsiteX20" fmla="*/ 1353065 w 2669059"/>
              <a:gd name="connsiteY20" fmla="*/ 1040707 h 1194816"/>
              <a:gd name="connsiteX21" fmla="*/ 1471104 w 2669059"/>
              <a:gd name="connsiteY21" fmla="*/ 978923 h 1194816"/>
              <a:gd name="connsiteX22" fmla="*/ 1657674 w 2669059"/>
              <a:gd name="connsiteY22" fmla="*/ 926948 h 1194816"/>
              <a:gd name="connsiteX23" fmla="*/ 1830669 w 2669059"/>
              <a:gd name="connsiteY23" fmla="*/ 905865 h 1194816"/>
              <a:gd name="connsiteX24" fmla="*/ 1960906 w 2669059"/>
              <a:gd name="connsiteY24" fmla="*/ 854082 h 1194816"/>
              <a:gd name="connsiteX25" fmla="*/ 2103738 w 2669059"/>
              <a:gd name="connsiteY25" fmla="*/ 766119 h 1194816"/>
              <a:gd name="connsiteX26" fmla="*/ 2174789 w 2669059"/>
              <a:gd name="connsiteY26" fmla="*/ 688889 h 1194816"/>
              <a:gd name="connsiteX27" fmla="*/ 2245840 w 2669059"/>
              <a:gd name="connsiteY27" fmla="*/ 568411 h 1194816"/>
              <a:gd name="connsiteX28" fmla="*/ 2319981 w 2669059"/>
              <a:gd name="connsiteY28" fmla="*/ 500449 h 1194816"/>
              <a:gd name="connsiteX29" fmla="*/ 2431192 w 2669059"/>
              <a:gd name="connsiteY29" fmla="*/ 410862 h 1194816"/>
              <a:gd name="connsiteX30" fmla="*/ 2567116 w 2669059"/>
              <a:gd name="connsiteY30" fmla="*/ 333633 h 1194816"/>
              <a:gd name="connsiteX31" fmla="*/ 2669059 w 2669059"/>
              <a:gd name="connsiteY31" fmla="*/ 327454 h 1194816"/>
              <a:gd name="connsiteX0" fmla="*/ 2669059 w 2669059"/>
              <a:gd name="connsiteY0" fmla="*/ 327454 h 1194816"/>
              <a:gd name="connsiteX1" fmla="*/ 1399403 w 2669059"/>
              <a:gd name="connsiteY1" fmla="*/ 342900 h 1194816"/>
              <a:gd name="connsiteX2" fmla="*/ 1402492 w 2669059"/>
              <a:gd name="connsiteY2" fmla="*/ 166816 h 1194816"/>
              <a:gd name="connsiteX3" fmla="*/ 1059592 w 2669059"/>
              <a:gd name="connsiteY3" fmla="*/ 0 h 1194816"/>
              <a:gd name="connsiteX4" fmla="*/ 1010165 w 2669059"/>
              <a:gd name="connsiteY4" fmla="*/ 9268 h 1194816"/>
              <a:gd name="connsiteX5" fmla="*/ 1003986 w 2669059"/>
              <a:gd name="connsiteY5" fmla="*/ 67962 h 1194816"/>
              <a:gd name="connsiteX6" fmla="*/ 1037968 w 2669059"/>
              <a:gd name="connsiteY6" fmla="*/ 80319 h 1194816"/>
              <a:gd name="connsiteX7" fmla="*/ 902043 w 2669059"/>
              <a:gd name="connsiteY7" fmla="*/ 410862 h 1194816"/>
              <a:gd name="connsiteX8" fmla="*/ 160638 w 2669059"/>
              <a:gd name="connsiteY8" fmla="*/ 370703 h 1194816"/>
              <a:gd name="connsiteX9" fmla="*/ 0 w 2669059"/>
              <a:gd name="connsiteY9" fmla="*/ 864973 h 1194816"/>
              <a:gd name="connsiteX10" fmla="*/ 250224 w 2669059"/>
              <a:gd name="connsiteY10" fmla="*/ 932935 h 1194816"/>
              <a:gd name="connsiteX11" fmla="*/ 231689 w 2669059"/>
              <a:gd name="connsiteY11" fmla="*/ 973095 h 1194816"/>
              <a:gd name="connsiteX12" fmla="*/ 417040 w 2669059"/>
              <a:gd name="connsiteY12" fmla="*/ 1001089 h 1194816"/>
              <a:gd name="connsiteX13" fmla="*/ 558414 w 2669059"/>
              <a:gd name="connsiteY13" fmla="*/ 1049433 h 1194816"/>
              <a:gd name="connsiteX14" fmla="*/ 673443 w 2669059"/>
              <a:gd name="connsiteY14" fmla="*/ 1115197 h 1194816"/>
              <a:gd name="connsiteX15" fmla="*/ 763030 w 2669059"/>
              <a:gd name="connsiteY15" fmla="*/ 1164624 h 1194816"/>
              <a:gd name="connsiteX16" fmla="*/ 910740 w 2669059"/>
              <a:gd name="connsiteY16" fmla="*/ 1194084 h 1194816"/>
              <a:gd name="connsiteX17" fmla="*/ 1013333 w 2669059"/>
              <a:gd name="connsiteY17" fmla="*/ 1194816 h 1194816"/>
              <a:gd name="connsiteX18" fmla="*/ 1120236 w 2669059"/>
              <a:gd name="connsiteY18" fmla="*/ 1171568 h 1194816"/>
              <a:gd name="connsiteX19" fmla="*/ 1224539 w 2669059"/>
              <a:gd name="connsiteY19" fmla="*/ 1128670 h 1194816"/>
              <a:gd name="connsiteX20" fmla="*/ 1353065 w 2669059"/>
              <a:gd name="connsiteY20" fmla="*/ 1040707 h 1194816"/>
              <a:gd name="connsiteX21" fmla="*/ 1471104 w 2669059"/>
              <a:gd name="connsiteY21" fmla="*/ 978923 h 1194816"/>
              <a:gd name="connsiteX22" fmla="*/ 1657674 w 2669059"/>
              <a:gd name="connsiteY22" fmla="*/ 926948 h 1194816"/>
              <a:gd name="connsiteX23" fmla="*/ 1830669 w 2669059"/>
              <a:gd name="connsiteY23" fmla="*/ 905865 h 1194816"/>
              <a:gd name="connsiteX24" fmla="*/ 1960906 w 2669059"/>
              <a:gd name="connsiteY24" fmla="*/ 854082 h 1194816"/>
              <a:gd name="connsiteX25" fmla="*/ 2096260 w 2669059"/>
              <a:gd name="connsiteY25" fmla="*/ 751597 h 1194816"/>
              <a:gd name="connsiteX26" fmla="*/ 2174789 w 2669059"/>
              <a:gd name="connsiteY26" fmla="*/ 688889 h 1194816"/>
              <a:gd name="connsiteX27" fmla="*/ 2245840 w 2669059"/>
              <a:gd name="connsiteY27" fmla="*/ 568411 h 1194816"/>
              <a:gd name="connsiteX28" fmla="*/ 2319981 w 2669059"/>
              <a:gd name="connsiteY28" fmla="*/ 500449 h 1194816"/>
              <a:gd name="connsiteX29" fmla="*/ 2431192 w 2669059"/>
              <a:gd name="connsiteY29" fmla="*/ 410862 h 1194816"/>
              <a:gd name="connsiteX30" fmla="*/ 2567116 w 2669059"/>
              <a:gd name="connsiteY30" fmla="*/ 333633 h 1194816"/>
              <a:gd name="connsiteX31" fmla="*/ 2669059 w 2669059"/>
              <a:gd name="connsiteY31" fmla="*/ 327454 h 1194816"/>
              <a:gd name="connsiteX0" fmla="*/ 2669059 w 2669059"/>
              <a:gd name="connsiteY0" fmla="*/ 327454 h 1194816"/>
              <a:gd name="connsiteX1" fmla="*/ 1399403 w 2669059"/>
              <a:gd name="connsiteY1" fmla="*/ 342900 h 1194816"/>
              <a:gd name="connsiteX2" fmla="*/ 1402492 w 2669059"/>
              <a:gd name="connsiteY2" fmla="*/ 166816 h 1194816"/>
              <a:gd name="connsiteX3" fmla="*/ 1059592 w 2669059"/>
              <a:gd name="connsiteY3" fmla="*/ 0 h 1194816"/>
              <a:gd name="connsiteX4" fmla="*/ 1010165 w 2669059"/>
              <a:gd name="connsiteY4" fmla="*/ 9268 h 1194816"/>
              <a:gd name="connsiteX5" fmla="*/ 1003986 w 2669059"/>
              <a:gd name="connsiteY5" fmla="*/ 67962 h 1194816"/>
              <a:gd name="connsiteX6" fmla="*/ 1037968 w 2669059"/>
              <a:gd name="connsiteY6" fmla="*/ 80319 h 1194816"/>
              <a:gd name="connsiteX7" fmla="*/ 902043 w 2669059"/>
              <a:gd name="connsiteY7" fmla="*/ 410862 h 1194816"/>
              <a:gd name="connsiteX8" fmla="*/ 160638 w 2669059"/>
              <a:gd name="connsiteY8" fmla="*/ 370703 h 1194816"/>
              <a:gd name="connsiteX9" fmla="*/ 0 w 2669059"/>
              <a:gd name="connsiteY9" fmla="*/ 864973 h 1194816"/>
              <a:gd name="connsiteX10" fmla="*/ 250224 w 2669059"/>
              <a:gd name="connsiteY10" fmla="*/ 932935 h 1194816"/>
              <a:gd name="connsiteX11" fmla="*/ 231689 w 2669059"/>
              <a:gd name="connsiteY11" fmla="*/ 973095 h 1194816"/>
              <a:gd name="connsiteX12" fmla="*/ 417040 w 2669059"/>
              <a:gd name="connsiteY12" fmla="*/ 1001089 h 1194816"/>
              <a:gd name="connsiteX13" fmla="*/ 558414 w 2669059"/>
              <a:gd name="connsiteY13" fmla="*/ 1049433 h 1194816"/>
              <a:gd name="connsiteX14" fmla="*/ 673443 w 2669059"/>
              <a:gd name="connsiteY14" fmla="*/ 1115197 h 1194816"/>
              <a:gd name="connsiteX15" fmla="*/ 763030 w 2669059"/>
              <a:gd name="connsiteY15" fmla="*/ 1164624 h 1194816"/>
              <a:gd name="connsiteX16" fmla="*/ 910740 w 2669059"/>
              <a:gd name="connsiteY16" fmla="*/ 1194084 h 1194816"/>
              <a:gd name="connsiteX17" fmla="*/ 1013333 w 2669059"/>
              <a:gd name="connsiteY17" fmla="*/ 1194816 h 1194816"/>
              <a:gd name="connsiteX18" fmla="*/ 1120236 w 2669059"/>
              <a:gd name="connsiteY18" fmla="*/ 1171568 h 1194816"/>
              <a:gd name="connsiteX19" fmla="*/ 1224539 w 2669059"/>
              <a:gd name="connsiteY19" fmla="*/ 1128670 h 1194816"/>
              <a:gd name="connsiteX20" fmla="*/ 1353065 w 2669059"/>
              <a:gd name="connsiteY20" fmla="*/ 1040707 h 1194816"/>
              <a:gd name="connsiteX21" fmla="*/ 1471104 w 2669059"/>
              <a:gd name="connsiteY21" fmla="*/ 978923 h 1194816"/>
              <a:gd name="connsiteX22" fmla="*/ 1657674 w 2669059"/>
              <a:gd name="connsiteY22" fmla="*/ 926948 h 1194816"/>
              <a:gd name="connsiteX23" fmla="*/ 1830669 w 2669059"/>
              <a:gd name="connsiteY23" fmla="*/ 905865 h 1194816"/>
              <a:gd name="connsiteX24" fmla="*/ 1960906 w 2669059"/>
              <a:gd name="connsiteY24" fmla="*/ 854082 h 1194816"/>
              <a:gd name="connsiteX25" fmla="*/ 2096260 w 2669059"/>
              <a:gd name="connsiteY25" fmla="*/ 751597 h 1194816"/>
              <a:gd name="connsiteX26" fmla="*/ 2171051 w 2669059"/>
              <a:gd name="connsiteY26" fmla="*/ 661660 h 1194816"/>
              <a:gd name="connsiteX27" fmla="*/ 2245840 w 2669059"/>
              <a:gd name="connsiteY27" fmla="*/ 568411 h 1194816"/>
              <a:gd name="connsiteX28" fmla="*/ 2319981 w 2669059"/>
              <a:gd name="connsiteY28" fmla="*/ 500449 h 1194816"/>
              <a:gd name="connsiteX29" fmla="*/ 2431192 w 2669059"/>
              <a:gd name="connsiteY29" fmla="*/ 410862 h 1194816"/>
              <a:gd name="connsiteX30" fmla="*/ 2567116 w 2669059"/>
              <a:gd name="connsiteY30" fmla="*/ 333633 h 1194816"/>
              <a:gd name="connsiteX31" fmla="*/ 2669059 w 2669059"/>
              <a:gd name="connsiteY31" fmla="*/ 327454 h 1194816"/>
              <a:gd name="connsiteX0" fmla="*/ 2669059 w 2669059"/>
              <a:gd name="connsiteY0" fmla="*/ 327454 h 1194816"/>
              <a:gd name="connsiteX1" fmla="*/ 1399403 w 2669059"/>
              <a:gd name="connsiteY1" fmla="*/ 342900 h 1194816"/>
              <a:gd name="connsiteX2" fmla="*/ 1402492 w 2669059"/>
              <a:gd name="connsiteY2" fmla="*/ 166816 h 1194816"/>
              <a:gd name="connsiteX3" fmla="*/ 1059592 w 2669059"/>
              <a:gd name="connsiteY3" fmla="*/ 0 h 1194816"/>
              <a:gd name="connsiteX4" fmla="*/ 1010165 w 2669059"/>
              <a:gd name="connsiteY4" fmla="*/ 9268 h 1194816"/>
              <a:gd name="connsiteX5" fmla="*/ 1003986 w 2669059"/>
              <a:gd name="connsiteY5" fmla="*/ 67962 h 1194816"/>
              <a:gd name="connsiteX6" fmla="*/ 1037968 w 2669059"/>
              <a:gd name="connsiteY6" fmla="*/ 80319 h 1194816"/>
              <a:gd name="connsiteX7" fmla="*/ 902043 w 2669059"/>
              <a:gd name="connsiteY7" fmla="*/ 410862 h 1194816"/>
              <a:gd name="connsiteX8" fmla="*/ 160638 w 2669059"/>
              <a:gd name="connsiteY8" fmla="*/ 370703 h 1194816"/>
              <a:gd name="connsiteX9" fmla="*/ 0 w 2669059"/>
              <a:gd name="connsiteY9" fmla="*/ 864973 h 1194816"/>
              <a:gd name="connsiteX10" fmla="*/ 250224 w 2669059"/>
              <a:gd name="connsiteY10" fmla="*/ 932935 h 1194816"/>
              <a:gd name="connsiteX11" fmla="*/ 231689 w 2669059"/>
              <a:gd name="connsiteY11" fmla="*/ 973095 h 1194816"/>
              <a:gd name="connsiteX12" fmla="*/ 417040 w 2669059"/>
              <a:gd name="connsiteY12" fmla="*/ 1001089 h 1194816"/>
              <a:gd name="connsiteX13" fmla="*/ 558414 w 2669059"/>
              <a:gd name="connsiteY13" fmla="*/ 1049433 h 1194816"/>
              <a:gd name="connsiteX14" fmla="*/ 673443 w 2669059"/>
              <a:gd name="connsiteY14" fmla="*/ 1115197 h 1194816"/>
              <a:gd name="connsiteX15" fmla="*/ 763030 w 2669059"/>
              <a:gd name="connsiteY15" fmla="*/ 1164624 h 1194816"/>
              <a:gd name="connsiteX16" fmla="*/ 910740 w 2669059"/>
              <a:gd name="connsiteY16" fmla="*/ 1194084 h 1194816"/>
              <a:gd name="connsiteX17" fmla="*/ 1013333 w 2669059"/>
              <a:gd name="connsiteY17" fmla="*/ 1194816 h 1194816"/>
              <a:gd name="connsiteX18" fmla="*/ 1120236 w 2669059"/>
              <a:gd name="connsiteY18" fmla="*/ 1171568 h 1194816"/>
              <a:gd name="connsiteX19" fmla="*/ 1224539 w 2669059"/>
              <a:gd name="connsiteY19" fmla="*/ 1128670 h 1194816"/>
              <a:gd name="connsiteX20" fmla="*/ 1353065 w 2669059"/>
              <a:gd name="connsiteY20" fmla="*/ 1040707 h 1194816"/>
              <a:gd name="connsiteX21" fmla="*/ 1471104 w 2669059"/>
              <a:gd name="connsiteY21" fmla="*/ 978923 h 1194816"/>
              <a:gd name="connsiteX22" fmla="*/ 1657674 w 2669059"/>
              <a:gd name="connsiteY22" fmla="*/ 926948 h 1194816"/>
              <a:gd name="connsiteX23" fmla="*/ 1830669 w 2669059"/>
              <a:gd name="connsiteY23" fmla="*/ 905865 h 1194816"/>
              <a:gd name="connsiteX24" fmla="*/ 1960906 w 2669059"/>
              <a:gd name="connsiteY24" fmla="*/ 854082 h 1194816"/>
              <a:gd name="connsiteX25" fmla="*/ 2096260 w 2669059"/>
              <a:gd name="connsiteY25" fmla="*/ 751597 h 1194816"/>
              <a:gd name="connsiteX26" fmla="*/ 2171051 w 2669059"/>
              <a:gd name="connsiteY26" fmla="*/ 661660 h 1194816"/>
              <a:gd name="connsiteX27" fmla="*/ 2240231 w 2669059"/>
              <a:gd name="connsiteY27" fmla="*/ 552074 h 1194816"/>
              <a:gd name="connsiteX28" fmla="*/ 2319981 w 2669059"/>
              <a:gd name="connsiteY28" fmla="*/ 500449 h 1194816"/>
              <a:gd name="connsiteX29" fmla="*/ 2431192 w 2669059"/>
              <a:gd name="connsiteY29" fmla="*/ 410862 h 1194816"/>
              <a:gd name="connsiteX30" fmla="*/ 2567116 w 2669059"/>
              <a:gd name="connsiteY30" fmla="*/ 333633 h 1194816"/>
              <a:gd name="connsiteX31" fmla="*/ 2669059 w 2669059"/>
              <a:gd name="connsiteY31" fmla="*/ 327454 h 1194816"/>
              <a:gd name="connsiteX0" fmla="*/ 2669059 w 2669059"/>
              <a:gd name="connsiteY0" fmla="*/ 327454 h 1194816"/>
              <a:gd name="connsiteX1" fmla="*/ 1399403 w 2669059"/>
              <a:gd name="connsiteY1" fmla="*/ 342900 h 1194816"/>
              <a:gd name="connsiteX2" fmla="*/ 1402492 w 2669059"/>
              <a:gd name="connsiteY2" fmla="*/ 166816 h 1194816"/>
              <a:gd name="connsiteX3" fmla="*/ 1059592 w 2669059"/>
              <a:gd name="connsiteY3" fmla="*/ 0 h 1194816"/>
              <a:gd name="connsiteX4" fmla="*/ 1010165 w 2669059"/>
              <a:gd name="connsiteY4" fmla="*/ 9268 h 1194816"/>
              <a:gd name="connsiteX5" fmla="*/ 1003986 w 2669059"/>
              <a:gd name="connsiteY5" fmla="*/ 67962 h 1194816"/>
              <a:gd name="connsiteX6" fmla="*/ 1037968 w 2669059"/>
              <a:gd name="connsiteY6" fmla="*/ 80319 h 1194816"/>
              <a:gd name="connsiteX7" fmla="*/ 902043 w 2669059"/>
              <a:gd name="connsiteY7" fmla="*/ 410862 h 1194816"/>
              <a:gd name="connsiteX8" fmla="*/ 160638 w 2669059"/>
              <a:gd name="connsiteY8" fmla="*/ 370703 h 1194816"/>
              <a:gd name="connsiteX9" fmla="*/ 0 w 2669059"/>
              <a:gd name="connsiteY9" fmla="*/ 864973 h 1194816"/>
              <a:gd name="connsiteX10" fmla="*/ 250224 w 2669059"/>
              <a:gd name="connsiteY10" fmla="*/ 932935 h 1194816"/>
              <a:gd name="connsiteX11" fmla="*/ 231689 w 2669059"/>
              <a:gd name="connsiteY11" fmla="*/ 973095 h 1194816"/>
              <a:gd name="connsiteX12" fmla="*/ 417040 w 2669059"/>
              <a:gd name="connsiteY12" fmla="*/ 1001089 h 1194816"/>
              <a:gd name="connsiteX13" fmla="*/ 558414 w 2669059"/>
              <a:gd name="connsiteY13" fmla="*/ 1049433 h 1194816"/>
              <a:gd name="connsiteX14" fmla="*/ 673443 w 2669059"/>
              <a:gd name="connsiteY14" fmla="*/ 1115197 h 1194816"/>
              <a:gd name="connsiteX15" fmla="*/ 763030 w 2669059"/>
              <a:gd name="connsiteY15" fmla="*/ 1164624 h 1194816"/>
              <a:gd name="connsiteX16" fmla="*/ 910740 w 2669059"/>
              <a:gd name="connsiteY16" fmla="*/ 1194084 h 1194816"/>
              <a:gd name="connsiteX17" fmla="*/ 1013333 w 2669059"/>
              <a:gd name="connsiteY17" fmla="*/ 1194816 h 1194816"/>
              <a:gd name="connsiteX18" fmla="*/ 1120236 w 2669059"/>
              <a:gd name="connsiteY18" fmla="*/ 1171568 h 1194816"/>
              <a:gd name="connsiteX19" fmla="*/ 1224539 w 2669059"/>
              <a:gd name="connsiteY19" fmla="*/ 1128670 h 1194816"/>
              <a:gd name="connsiteX20" fmla="*/ 1353065 w 2669059"/>
              <a:gd name="connsiteY20" fmla="*/ 1040707 h 1194816"/>
              <a:gd name="connsiteX21" fmla="*/ 1471104 w 2669059"/>
              <a:gd name="connsiteY21" fmla="*/ 978923 h 1194816"/>
              <a:gd name="connsiteX22" fmla="*/ 1657674 w 2669059"/>
              <a:gd name="connsiteY22" fmla="*/ 926948 h 1194816"/>
              <a:gd name="connsiteX23" fmla="*/ 1830669 w 2669059"/>
              <a:gd name="connsiteY23" fmla="*/ 905865 h 1194816"/>
              <a:gd name="connsiteX24" fmla="*/ 1960906 w 2669059"/>
              <a:gd name="connsiteY24" fmla="*/ 854082 h 1194816"/>
              <a:gd name="connsiteX25" fmla="*/ 2096260 w 2669059"/>
              <a:gd name="connsiteY25" fmla="*/ 751597 h 1194816"/>
              <a:gd name="connsiteX26" fmla="*/ 2171051 w 2669059"/>
              <a:gd name="connsiteY26" fmla="*/ 661660 h 1194816"/>
              <a:gd name="connsiteX27" fmla="*/ 2240231 w 2669059"/>
              <a:gd name="connsiteY27" fmla="*/ 552074 h 1194816"/>
              <a:gd name="connsiteX28" fmla="*/ 2316242 w 2669059"/>
              <a:gd name="connsiteY28" fmla="*/ 480481 h 1194816"/>
              <a:gd name="connsiteX29" fmla="*/ 2431192 w 2669059"/>
              <a:gd name="connsiteY29" fmla="*/ 410862 h 1194816"/>
              <a:gd name="connsiteX30" fmla="*/ 2567116 w 2669059"/>
              <a:gd name="connsiteY30" fmla="*/ 333633 h 1194816"/>
              <a:gd name="connsiteX31" fmla="*/ 2669059 w 2669059"/>
              <a:gd name="connsiteY31" fmla="*/ 327454 h 1194816"/>
              <a:gd name="connsiteX0" fmla="*/ 2669059 w 2669059"/>
              <a:gd name="connsiteY0" fmla="*/ 327454 h 1194816"/>
              <a:gd name="connsiteX1" fmla="*/ 1399403 w 2669059"/>
              <a:gd name="connsiteY1" fmla="*/ 342900 h 1194816"/>
              <a:gd name="connsiteX2" fmla="*/ 1402492 w 2669059"/>
              <a:gd name="connsiteY2" fmla="*/ 166816 h 1194816"/>
              <a:gd name="connsiteX3" fmla="*/ 1059592 w 2669059"/>
              <a:gd name="connsiteY3" fmla="*/ 0 h 1194816"/>
              <a:gd name="connsiteX4" fmla="*/ 1010165 w 2669059"/>
              <a:gd name="connsiteY4" fmla="*/ 9268 h 1194816"/>
              <a:gd name="connsiteX5" fmla="*/ 1003986 w 2669059"/>
              <a:gd name="connsiteY5" fmla="*/ 67962 h 1194816"/>
              <a:gd name="connsiteX6" fmla="*/ 1037968 w 2669059"/>
              <a:gd name="connsiteY6" fmla="*/ 80319 h 1194816"/>
              <a:gd name="connsiteX7" fmla="*/ 902043 w 2669059"/>
              <a:gd name="connsiteY7" fmla="*/ 410862 h 1194816"/>
              <a:gd name="connsiteX8" fmla="*/ 160638 w 2669059"/>
              <a:gd name="connsiteY8" fmla="*/ 370703 h 1194816"/>
              <a:gd name="connsiteX9" fmla="*/ 0 w 2669059"/>
              <a:gd name="connsiteY9" fmla="*/ 864973 h 1194816"/>
              <a:gd name="connsiteX10" fmla="*/ 250224 w 2669059"/>
              <a:gd name="connsiteY10" fmla="*/ 932935 h 1194816"/>
              <a:gd name="connsiteX11" fmla="*/ 231689 w 2669059"/>
              <a:gd name="connsiteY11" fmla="*/ 973095 h 1194816"/>
              <a:gd name="connsiteX12" fmla="*/ 417040 w 2669059"/>
              <a:gd name="connsiteY12" fmla="*/ 1001089 h 1194816"/>
              <a:gd name="connsiteX13" fmla="*/ 558414 w 2669059"/>
              <a:gd name="connsiteY13" fmla="*/ 1049433 h 1194816"/>
              <a:gd name="connsiteX14" fmla="*/ 673443 w 2669059"/>
              <a:gd name="connsiteY14" fmla="*/ 1115197 h 1194816"/>
              <a:gd name="connsiteX15" fmla="*/ 763030 w 2669059"/>
              <a:gd name="connsiteY15" fmla="*/ 1164624 h 1194816"/>
              <a:gd name="connsiteX16" fmla="*/ 910740 w 2669059"/>
              <a:gd name="connsiteY16" fmla="*/ 1194084 h 1194816"/>
              <a:gd name="connsiteX17" fmla="*/ 1013333 w 2669059"/>
              <a:gd name="connsiteY17" fmla="*/ 1194816 h 1194816"/>
              <a:gd name="connsiteX18" fmla="*/ 1120236 w 2669059"/>
              <a:gd name="connsiteY18" fmla="*/ 1171568 h 1194816"/>
              <a:gd name="connsiteX19" fmla="*/ 1224539 w 2669059"/>
              <a:gd name="connsiteY19" fmla="*/ 1128670 h 1194816"/>
              <a:gd name="connsiteX20" fmla="*/ 1353065 w 2669059"/>
              <a:gd name="connsiteY20" fmla="*/ 1040707 h 1194816"/>
              <a:gd name="connsiteX21" fmla="*/ 1471104 w 2669059"/>
              <a:gd name="connsiteY21" fmla="*/ 978923 h 1194816"/>
              <a:gd name="connsiteX22" fmla="*/ 1657674 w 2669059"/>
              <a:gd name="connsiteY22" fmla="*/ 926948 h 1194816"/>
              <a:gd name="connsiteX23" fmla="*/ 1830669 w 2669059"/>
              <a:gd name="connsiteY23" fmla="*/ 905865 h 1194816"/>
              <a:gd name="connsiteX24" fmla="*/ 1960906 w 2669059"/>
              <a:gd name="connsiteY24" fmla="*/ 854082 h 1194816"/>
              <a:gd name="connsiteX25" fmla="*/ 2096260 w 2669059"/>
              <a:gd name="connsiteY25" fmla="*/ 751597 h 1194816"/>
              <a:gd name="connsiteX26" fmla="*/ 2171051 w 2669059"/>
              <a:gd name="connsiteY26" fmla="*/ 661660 h 1194816"/>
              <a:gd name="connsiteX27" fmla="*/ 2240231 w 2669059"/>
              <a:gd name="connsiteY27" fmla="*/ 552074 h 1194816"/>
              <a:gd name="connsiteX28" fmla="*/ 2316242 w 2669059"/>
              <a:gd name="connsiteY28" fmla="*/ 480481 h 1194816"/>
              <a:gd name="connsiteX29" fmla="*/ 2431192 w 2669059"/>
              <a:gd name="connsiteY29" fmla="*/ 410862 h 1194816"/>
              <a:gd name="connsiteX30" fmla="*/ 2615721 w 2669059"/>
              <a:gd name="connsiteY30" fmla="*/ 340893 h 1194816"/>
              <a:gd name="connsiteX31" fmla="*/ 2669059 w 2669059"/>
              <a:gd name="connsiteY31" fmla="*/ 327454 h 1194816"/>
              <a:gd name="connsiteX0" fmla="*/ 2652234 w 2652234"/>
              <a:gd name="connsiteY0" fmla="*/ 351052 h 1194816"/>
              <a:gd name="connsiteX1" fmla="*/ 1399403 w 2652234"/>
              <a:gd name="connsiteY1" fmla="*/ 342900 h 1194816"/>
              <a:gd name="connsiteX2" fmla="*/ 1402492 w 2652234"/>
              <a:gd name="connsiteY2" fmla="*/ 166816 h 1194816"/>
              <a:gd name="connsiteX3" fmla="*/ 1059592 w 2652234"/>
              <a:gd name="connsiteY3" fmla="*/ 0 h 1194816"/>
              <a:gd name="connsiteX4" fmla="*/ 1010165 w 2652234"/>
              <a:gd name="connsiteY4" fmla="*/ 9268 h 1194816"/>
              <a:gd name="connsiteX5" fmla="*/ 1003986 w 2652234"/>
              <a:gd name="connsiteY5" fmla="*/ 67962 h 1194816"/>
              <a:gd name="connsiteX6" fmla="*/ 1037968 w 2652234"/>
              <a:gd name="connsiteY6" fmla="*/ 80319 h 1194816"/>
              <a:gd name="connsiteX7" fmla="*/ 902043 w 2652234"/>
              <a:gd name="connsiteY7" fmla="*/ 410862 h 1194816"/>
              <a:gd name="connsiteX8" fmla="*/ 160638 w 2652234"/>
              <a:gd name="connsiteY8" fmla="*/ 370703 h 1194816"/>
              <a:gd name="connsiteX9" fmla="*/ 0 w 2652234"/>
              <a:gd name="connsiteY9" fmla="*/ 864973 h 1194816"/>
              <a:gd name="connsiteX10" fmla="*/ 250224 w 2652234"/>
              <a:gd name="connsiteY10" fmla="*/ 932935 h 1194816"/>
              <a:gd name="connsiteX11" fmla="*/ 231689 w 2652234"/>
              <a:gd name="connsiteY11" fmla="*/ 973095 h 1194816"/>
              <a:gd name="connsiteX12" fmla="*/ 417040 w 2652234"/>
              <a:gd name="connsiteY12" fmla="*/ 1001089 h 1194816"/>
              <a:gd name="connsiteX13" fmla="*/ 558414 w 2652234"/>
              <a:gd name="connsiteY13" fmla="*/ 1049433 h 1194816"/>
              <a:gd name="connsiteX14" fmla="*/ 673443 w 2652234"/>
              <a:gd name="connsiteY14" fmla="*/ 1115197 h 1194816"/>
              <a:gd name="connsiteX15" fmla="*/ 763030 w 2652234"/>
              <a:gd name="connsiteY15" fmla="*/ 1164624 h 1194816"/>
              <a:gd name="connsiteX16" fmla="*/ 910740 w 2652234"/>
              <a:gd name="connsiteY16" fmla="*/ 1194084 h 1194816"/>
              <a:gd name="connsiteX17" fmla="*/ 1013333 w 2652234"/>
              <a:gd name="connsiteY17" fmla="*/ 1194816 h 1194816"/>
              <a:gd name="connsiteX18" fmla="*/ 1120236 w 2652234"/>
              <a:gd name="connsiteY18" fmla="*/ 1171568 h 1194816"/>
              <a:gd name="connsiteX19" fmla="*/ 1224539 w 2652234"/>
              <a:gd name="connsiteY19" fmla="*/ 1128670 h 1194816"/>
              <a:gd name="connsiteX20" fmla="*/ 1353065 w 2652234"/>
              <a:gd name="connsiteY20" fmla="*/ 1040707 h 1194816"/>
              <a:gd name="connsiteX21" fmla="*/ 1471104 w 2652234"/>
              <a:gd name="connsiteY21" fmla="*/ 978923 h 1194816"/>
              <a:gd name="connsiteX22" fmla="*/ 1657674 w 2652234"/>
              <a:gd name="connsiteY22" fmla="*/ 926948 h 1194816"/>
              <a:gd name="connsiteX23" fmla="*/ 1830669 w 2652234"/>
              <a:gd name="connsiteY23" fmla="*/ 905865 h 1194816"/>
              <a:gd name="connsiteX24" fmla="*/ 1960906 w 2652234"/>
              <a:gd name="connsiteY24" fmla="*/ 854082 h 1194816"/>
              <a:gd name="connsiteX25" fmla="*/ 2096260 w 2652234"/>
              <a:gd name="connsiteY25" fmla="*/ 751597 h 1194816"/>
              <a:gd name="connsiteX26" fmla="*/ 2171051 w 2652234"/>
              <a:gd name="connsiteY26" fmla="*/ 661660 h 1194816"/>
              <a:gd name="connsiteX27" fmla="*/ 2240231 w 2652234"/>
              <a:gd name="connsiteY27" fmla="*/ 552074 h 1194816"/>
              <a:gd name="connsiteX28" fmla="*/ 2316242 w 2652234"/>
              <a:gd name="connsiteY28" fmla="*/ 480481 h 1194816"/>
              <a:gd name="connsiteX29" fmla="*/ 2431192 w 2652234"/>
              <a:gd name="connsiteY29" fmla="*/ 410862 h 1194816"/>
              <a:gd name="connsiteX30" fmla="*/ 2615721 w 2652234"/>
              <a:gd name="connsiteY30" fmla="*/ 340893 h 1194816"/>
              <a:gd name="connsiteX31" fmla="*/ 2652234 w 2652234"/>
              <a:gd name="connsiteY31" fmla="*/ 351052 h 1194816"/>
              <a:gd name="connsiteX0" fmla="*/ 2652234 w 2652234"/>
              <a:gd name="connsiteY0" fmla="*/ 351052 h 1194816"/>
              <a:gd name="connsiteX1" fmla="*/ 1395664 w 2652234"/>
              <a:gd name="connsiteY1" fmla="*/ 370128 h 1194816"/>
              <a:gd name="connsiteX2" fmla="*/ 1402492 w 2652234"/>
              <a:gd name="connsiteY2" fmla="*/ 166816 h 1194816"/>
              <a:gd name="connsiteX3" fmla="*/ 1059592 w 2652234"/>
              <a:gd name="connsiteY3" fmla="*/ 0 h 1194816"/>
              <a:gd name="connsiteX4" fmla="*/ 1010165 w 2652234"/>
              <a:gd name="connsiteY4" fmla="*/ 9268 h 1194816"/>
              <a:gd name="connsiteX5" fmla="*/ 1003986 w 2652234"/>
              <a:gd name="connsiteY5" fmla="*/ 67962 h 1194816"/>
              <a:gd name="connsiteX6" fmla="*/ 1037968 w 2652234"/>
              <a:gd name="connsiteY6" fmla="*/ 80319 h 1194816"/>
              <a:gd name="connsiteX7" fmla="*/ 902043 w 2652234"/>
              <a:gd name="connsiteY7" fmla="*/ 410862 h 1194816"/>
              <a:gd name="connsiteX8" fmla="*/ 160638 w 2652234"/>
              <a:gd name="connsiteY8" fmla="*/ 370703 h 1194816"/>
              <a:gd name="connsiteX9" fmla="*/ 0 w 2652234"/>
              <a:gd name="connsiteY9" fmla="*/ 864973 h 1194816"/>
              <a:gd name="connsiteX10" fmla="*/ 250224 w 2652234"/>
              <a:gd name="connsiteY10" fmla="*/ 932935 h 1194816"/>
              <a:gd name="connsiteX11" fmla="*/ 231689 w 2652234"/>
              <a:gd name="connsiteY11" fmla="*/ 973095 h 1194816"/>
              <a:gd name="connsiteX12" fmla="*/ 417040 w 2652234"/>
              <a:gd name="connsiteY12" fmla="*/ 1001089 h 1194816"/>
              <a:gd name="connsiteX13" fmla="*/ 558414 w 2652234"/>
              <a:gd name="connsiteY13" fmla="*/ 1049433 h 1194816"/>
              <a:gd name="connsiteX14" fmla="*/ 673443 w 2652234"/>
              <a:gd name="connsiteY14" fmla="*/ 1115197 h 1194816"/>
              <a:gd name="connsiteX15" fmla="*/ 763030 w 2652234"/>
              <a:gd name="connsiteY15" fmla="*/ 1164624 h 1194816"/>
              <a:gd name="connsiteX16" fmla="*/ 910740 w 2652234"/>
              <a:gd name="connsiteY16" fmla="*/ 1194084 h 1194816"/>
              <a:gd name="connsiteX17" fmla="*/ 1013333 w 2652234"/>
              <a:gd name="connsiteY17" fmla="*/ 1194816 h 1194816"/>
              <a:gd name="connsiteX18" fmla="*/ 1120236 w 2652234"/>
              <a:gd name="connsiteY18" fmla="*/ 1171568 h 1194816"/>
              <a:gd name="connsiteX19" fmla="*/ 1224539 w 2652234"/>
              <a:gd name="connsiteY19" fmla="*/ 1128670 h 1194816"/>
              <a:gd name="connsiteX20" fmla="*/ 1353065 w 2652234"/>
              <a:gd name="connsiteY20" fmla="*/ 1040707 h 1194816"/>
              <a:gd name="connsiteX21" fmla="*/ 1471104 w 2652234"/>
              <a:gd name="connsiteY21" fmla="*/ 978923 h 1194816"/>
              <a:gd name="connsiteX22" fmla="*/ 1657674 w 2652234"/>
              <a:gd name="connsiteY22" fmla="*/ 926948 h 1194816"/>
              <a:gd name="connsiteX23" fmla="*/ 1830669 w 2652234"/>
              <a:gd name="connsiteY23" fmla="*/ 905865 h 1194816"/>
              <a:gd name="connsiteX24" fmla="*/ 1960906 w 2652234"/>
              <a:gd name="connsiteY24" fmla="*/ 854082 h 1194816"/>
              <a:gd name="connsiteX25" fmla="*/ 2096260 w 2652234"/>
              <a:gd name="connsiteY25" fmla="*/ 751597 h 1194816"/>
              <a:gd name="connsiteX26" fmla="*/ 2171051 w 2652234"/>
              <a:gd name="connsiteY26" fmla="*/ 661660 h 1194816"/>
              <a:gd name="connsiteX27" fmla="*/ 2240231 w 2652234"/>
              <a:gd name="connsiteY27" fmla="*/ 552074 h 1194816"/>
              <a:gd name="connsiteX28" fmla="*/ 2316242 w 2652234"/>
              <a:gd name="connsiteY28" fmla="*/ 480481 h 1194816"/>
              <a:gd name="connsiteX29" fmla="*/ 2431192 w 2652234"/>
              <a:gd name="connsiteY29" fmla="*/ 410862 h 1194816"/>
              <a:gd name="connsiteX30" fmla="*/ 2615721 w 2652234"/>
              <a:gd name="connsiteY30" fmla="*/ 340893 h 1194816"/>
              <a:gd name="connsiteX31" fmla="*/ 2652234 w 2652234"/>
              <a:gd name="connsiteY31" fmla="*/ 351052 h 1194816"/>
              <a:gd name="connsiteX0" fmla="*/ 2652234 w 2652234"/>
              <a:gd name="connsiteY0" fmla="*/ 351052 h 1194816"/>
              <a:gd name="connsiteX1" fmla="*/ 1395664 w 2652234"/>
              <a:gd name="connsiteY1" fmla="*/ 370128 h 1194816"/>
              <a:gd name="connsiteX2" fmla="*/ 1385668 w 2652234"/>
              <a:gd name="connsiteY2" fmla="*/ 195860 h 1194816"/>
              <a:gd name="connsiteX3" fmla="*/ 1059592 w 2652234"/>
              <a:gd name="connsiteY3" fmla="*/ 0 h 1194816"/>
              <a:gd name="connsiteX4" fmla="*/ 1010165 w 2652234"/>
              <a:gd name="connsiteY4" fmla="*/ 9268 h 1194816"/>
              <a:gd name="connsiteX5" fmla="*/ 1003986 w 2652234"/>
              <a:gd name="connsiteY5" fmla="*/ 67962 h 1194816"/>
              <a:gd name="connsiteX6" fmla="*/ 1037968 w 2652234"/>
              <a:gd name="connsiteY6" fmla="*/ 80319 h 1194816"/>
              <a:gd name="connsiteX7" fmla="*/ 902043 w 2652234"/>
              <a:gd name="connsiteY7" fmla="*/ 410862 h 1194816"/>
              <a:gd name="connsiteX8" fmla="*/ 160638 w 2652234"/>
              <a:gd name="connsiteY8" fmla="*/ 370703 h 1194816"/>
              <a:gd name="connsiteX9" fmla="*/ 0 w 2652234"/>
              <a:gd name="connsiteY9" fmla="*/ 864973 h 1194816"/>
              <a:gd name="connsiteX10" fmla="*/ 250224 w 2652234"/>
              <a:gd name="connsiteY10" fmla="*/ 932935 h 1194816"/>
              <a:gd name="connsiteX11" fmla="*/ 231689 w 2652234"/>
              <a:gd name="connsiteY11" fmla="*/ 973095 h 1194816"/>
              <a:gd name="connsiteX12" fmla="*/ 417040 w 2652234"/>
              <a:gd name="connsiteY12" fmla="*/ 1001089 h 1194816"/>
              <a:gd name="connsiteX13" fmla="*/ 558414 w 2652234"/>
              <a:gd name="connsiteY13" fmla="*/ 1049433 h 1194816"/>
              <a:gd name="connsiteX14" fmla="*/ 673443 w 2652234"/>
              <a:gd name="connsiteY14" fmla="*/ 1115197 h 1194816"/>
              <a:gd name="connsiteX15" fmla="*/ 763030 w 2652234"/>
              <a:gd name="connsiteY15" fmla="*/ 1164624 h 1194816"/>
              <a:gd name="connsiteX16" fmla="*/ 910740 w 2652234"/>
              <a:gd name="connsiteY16" fmla="*/ 1194084 h 1194816"/>
              <a:gd name="connsiteX17" fmla="*/ 1013333 w 2652234"/>
              <a:gd name="connsiteY17" fmla="*/ 1194816 h 1194816"/>
              <a:gd name="connsiteX18" fmla="*/ 1120236 w 2652234"/>
              <a:gd name="connsiteY18" fmla="*/ 1171568 h 1194816"/>
              <a:gd name="connsiteX19" fmla="*/ 1224539 w 2652234"/>
              <a:gd name="connsiteY19" fmla="*/ 1128670 h 1194816"/>
              <a:gd name="connsiteX20" fmla="*/ 1353065 w 2652234"/>
              <a:gd name="connsiteY20" fmla="*/ 1040707 h 1194816"/>
              <a:gd name="connsiteX21" fmla="*/ 1471104 w 2652234"/>
              <a:gd name="connsiteY21" fmla="*/ 978923 h 1194816"/>
              <a:gd name="connsiteX22" fmla="*/ 1657674 w 2652234"/>
              <a:gd name="connsiteY22" fmla="*/ 926948 h 1194816"/>
              <a:gd name="connsiteX23" fmla="*/ 1830669 w 2652234"/>
              <a:gd name="connsiteY23" fmla="*/ 905865 h 1194816"/>
              <a:gd name="connsiteX24" fmla="*/ 1960906 w 2652234"/>
              <a:gd name="connsiteY24" fmla="*/ 854082 h 1194816"/>
              <a:gd name="connsiteX25" fmla="*/ 2096260 w 2652234"/>
              <a:gd name="connsiteY25" fmla="*/ 751597 h 1194816"/>
              <a:gd name="connsiteX26" fmla="*/ 2171051 w 2652234"/>
              <a:gd name="connsiteY26" fmla="*/ 661660 h 1194816"/>
              <a:gd name="connsiteX27" fmla="*/ 2240231 w 2652234"/>
              <a:gd name="connsiteY27" fmla="*/ 552074 h 1194816"/>
              <a:gd name="connsiteX28" fmla="*/ 2316242 w 2652234"/>
              <a:gd name="connsiteY28" fmla="*/ 480481 h 1194816"/>
              <a:gd name="connsiteX29" fmla="*/ 2431192 w 2652234"/>
              <a:gd name="connsiteY29" fmla="*/ 410862 h 1194816"/>
              <a:gd name="connsiteX30" fmla="*/ 2615721 w 2652234"/>
              <a:gd name="connsiteY30" fmla="*/ 340893 h 1194816"/>
              <a:gd name="connsiteX31" fmla="*/ 2652234 w 2652234"/>
              <a:gd name="connsiteY31" fmla="*/ 351052 h 1194816"/>
              <a:gd name="connsiteX0" fmla="*/ 2652234 w 2652234"/>
              <a:gd name="connsiteY0" fmla="*/ 351052 h 1194816"/>
              <a:gd name="connsiteX1" fmla="*/ 1395664 w 2652234"/>
              <a:gd name="connsiteY1" fmla="*/ 370128 h 1194816"/>
              <a:gd name="connsiteX2" fmla="*/ 1385668 w 2652234"/>
              <a:gd name="connsiteY2" fmla="*/ 195860 h 1194816"/>
              <a:gd name="connsiteX3" fmla="*/ 1059592 w 2652234"/>
              <a:gd name="connsiteY3" fmla="*/ 0 h 1194816"/>
              <a:gd name="connsiteX4" fmla="*/ 1010165 w 2652234"/>
              <a:gd name="connsiteY4" fmla="*/ 9268 h 1194816"/>
              <a:gd name="connsiteX5" fmla="*/ 1003986 w 2652234"/>
              <a:gd name="connsiteY5" fmla="*/ 67962 h 1194816"/>
              <a:gd name="connsiteX6" fmla="*/ 1023013 w 2652234"/>
              <a:gd name="connsiteY6" fmla="*/ 132961 h 1194816"/>
              <a:gd name="connsiteX7" fmla="*/ 902043 w 2652234"/>
              <a:gd name="connsiteY7" fmla="*/ 410862 h 1194816"/>
              <a:gd name="connsiteX8" fmla="*/ 160638 w 2652234"/>
              <a:gd name="connsiteY8" fmla="*/ 370703 h 1194816"/>
              <a:gd name="connsiteX9" fmla="*/ 0 w 2652234"/>
              <a:gd name="connsiteY9" fmla="*/ 864973 h 1194816"/>
              <a:gd name="connsiteX10" fmla="*/ 250224 w 2652234"/>
              <a:gd name="connsiteY10" fmla="*/ 932935 h 1194816"/>
              <a:gd name="connsiteX11" fmla="*/ 231689 w 2652234"/>
              <a:gd name="connsiteY11" fmla="*/ 973095 h 1194816"/>
              <a:gd name="connsiteX12" fmla="*/ 417040 w 2652234"/>
              <a:gd name="connsiteY12" fmla="*/ 1001089 h 1194816"/>
              <a:gd name="connsiteX13" fmla="*/ 558414 w 2652234"/>
              <a:gd name="connsiteY13" fmla="*/ 1049433 h 1194816"/>
              <a:gd name="connsiteX14" fmla="*/ 673443 w 2652234"/>
              <a:gd name="connsiteY14" fmla="*/ 1115197 h 1194816"/>
              <a:gd name="connsiteX15" fmla="*/ 763030 w 2652234"/>
              <a:gd name="connsiteY15" fmla="*/ 1164624 h 1194816"/>
              <a:gd name="connsiteX16" fmla="*/ 910740 w 2652234"/>
              <a:gd name="connsiteY16" fmla="*/ 1194084 h 1194816"/>
              <a:gd name="connsiteX17" fmla="*/ 1013333 w 2652234"/>
              <a:gd name="connsiteY17" fmla="*/ 1194816 h 1194816"/>
              <a:gd name="connsiteX18" fmla="*/ 1120236 w 2652234"/>
              <a:gd name="connsiteY18" fmla="*/ 1171568 h 1194816"/>
              <a:gd name="connsiteX19" fmla="*/ 1224539 w 2652234"/>
              <a:gd name="connsiteY19" fmla="*/ 1128670 h 1194816"/>
              <a:gd name="connsiteX20" fmla="*/ 1353065 w 2652234"/>
              <a:gd name="connsiteY20" fmla="*/ 1040707 h 1194816"/>
              <a:gd name="connsiteX21" fmla="*/ 1471104 w 2652234"/>
              <a:gd name="connsiteY21" fmla="*/ 978923 h 1194816"/>
              <a:gd name="connsiteX22" fmla="*/ 1657674 w 2652234"/>
              <a:gd name="connsiteY22" fmla="*/ 926948 h 1194816"/>
              <a:gd name="connsiteX23" fmla="*/ 1830669 w 2652234"/>
              <a:gd name="connsiteY23" fmla="*/ 905865 h 1194816"/>
              <a:gd name="connsiteX24" fmla="*/ 1960906 w 2652234"/>
              <a:gd name="connsiteY24" fmla="*/ 854082 h 1194816"/>
              <a:gd name="connsiteX25" fmla="*/ 2096260 w 2652234"/>
              <a:gd name="connsiteY25" fmla="*/ 751597 h 1194816"/>
              <a:gd name="connsiteX26" fmla="*/ 2171051 w 2652234"/>
              <a:gd name="connsiteY26" fmla="*/ 661660 h 1194816"/>
              <a:gd name="connsiteX27" fmla="*/ 2240231 w 2652234"/>
              <a:gd name="connsiteY27" fmla="*/ 552074 h 1194816"/>
              <a:gd name="connsiteX28" fmla="*/ 2316242 w 2652234"/>
              <a:gd name="connsiteY28" fmla="*/ 480481 h 1194816"/>
              <a:gd name="connsiteX29" fmla="*/ 2431192 w 2652234"/>
              <a:gd name="connsiteY29" fmla="*/ 410862 h 1194816"/>
              <a:gd name="connsiteX30" fmla="*/ 2615721 w 2652234"/>
              <a:gd name="connsiteY30" fmla="*/ 340893 h 1194816"/>
              <a:gd name="connsiteX31" fmla="*/ 2652234 w 2652234"/>
              <a:gd name="connsiteY31" fmla="*/ 351052 h 1194816"/>
              <a:gd name="connsiteX0" fmla="*/ 2652234 w 2652234"/>
              <a:gd name="connsiteY0" fmla="*/ 351052 h 1194816"/>
              <a:gd name="connsiteX1" fmla="*/ 1395664 w 2652234"/>
              <a:gd name="connsiteY1" fmla="*/ 370128 h 1194816"/>
              <a:gd name="connsiteX2" fmla="*/ 1385668 w 2652234"/>
              <a:gd name="connsiteY2" fmla="*/ 195860 h 1194816"/>
              <a:gd name="connsiteX3" fmla="*/ 1059592 w 2652234"/>
              <a:gd name="connsiteY3" fmla="*/ 0 h 1194816"/>
              <a:gd name="connsiteX4" fmla="*/ 1010165 w 2652234"/>
              <a:gd name="connsiteY4" fmla="*/ 9268 h 1194816"/>
              <a:gd name="connsiteX5" fmla="*/ 985292 w 2652234"/>
              <a:gd name="connsiteY5" fmla="*/ 107897 h 1194816"/>
              <a:gd name="connsiteX6" fmla="*/ 1023013 w 2652234"/>
              <a:gd name="connsiteY6" fmla="*/ 132961 h 1194816"/>
              <a:gd name="connsiteX7" fmla="*/ 902043 w 2652234"/>
              <a:gd name="connsiteY7" fmla="*/ 410862 h 1194816"/>
              <a:gd name="connsiteX8" fmla="*/ 160638 w 2652234"/>
              <a:gd name="connsiteY8" fmla="*/ 370703 h 1194816"/>
              <a:gd name="connsiteX9" fmla="*/ 0 w 2652234"/>
              <a:gd name="connsiteY9" fmla="*/ 864973 h 1194816"/>
              <a:gd name="connsiteX10" fmla="*/ 250224 w 2652234"/>
              <a:gd name="connsiteY10" fmla="*/ 932935 h 1194816"/>
              <a:gd name="connsiteX11" fmla="*/ 231689 w 2652234"/>
              <a:gd name="connsiteY11" fmla="*/ 973095 h 1194816"/>
              <a:gd name="connsiteX12" fmla="*/ 417040 w 2652234"/>
              <a:gd name="connsiteY12" fmla="*/ 1001089 h 1194816"/>
              <a:gd name="connsiteX13" fmla="*/ 558414 w 2652234"/>
              <a:gd name="connsiteY13" fmla="*/ 1049433 h 1194816"/>
              <a:gd name="connsiteX14" fmla="*/ 673443 w 2652234"/>
              <a:gd name="connsiteY14" fmla="*/ 1115197 h 1194816"/>
              <a:gd name="connsiteX15" fmla="*/ 763030 w 2652234"/>
              <a:gd name="connsiteY15" fmla="*/ 1164624 h 1194816"/>
              <a:gd name="connsiteX16" fmla="*/ 910740 w 2652234"/>
              <a:gd name="connsiteY16" fmla="*/ 1194084 h 1194816"/>
              <a:gd name="connsiteX17" fmla="*/ 1013333 w 2652234"/>
              <a:gd name="connsiteY17" fmla="*/ 1194816 h 1194816"/>
              <a:gd name="connsiteX18" fmla="*/ 1120236 w 2652234"/>
              <a:gd name="connsiteY18" fmla="*/ 1171568 h 1194816"/>
              <a:gd name="connsiteX19" fmla="*/ 1224539 w 2652234"/>
              <a:gd name="connsiteY19" fmla="*/ 1128670 h 1194816"/>
              <a:gd name="connsiteX20" fmla="*/ 1353065 w 2652234"/>
              <a:gd name="connsiteY20" fmla="*/ 1040707 h 1194816"/>
              <a:gd name="connsiteX21" fmla="*/ 1471104 w 2652234"/>
              <a:gd name="connsiteY21" fmla="*/ 978923 h 1194816"/>
              <a:gd name="connsiteX22" fmla="*/ 1657674 w 2652234"/>
              <a:gd name="connsiteY22" fmla="*/ 926948 h 1194816"/>
              <a:gd name="connsiteX23" fmla="*/ 1830669 w 2652234"/>
              <a:gd name="connsiteY23" fmla="*/ 905865 h 1194816"/>
              <a:gd name="connsiteX24" fmla="*/ 1960906 w 2652234"/>
              <a:gd name="connsiteY24" fmla="*/ 854082 h 1194816"/>
              <a:gd name="connsiteX25" fmla="*/ 2096260 w 2652234"/>
              <a:gd name="connsiteY25" fmla="*/ 751597 h 1194816"/>
              <a:gd name="connsiteX26" fmla="*/ 2171051 w 2652234"/>
              <a:gd name="connsiteY26" fmla="*/ 661660 h 1194816"/>
              <a:gd name="connsiteX27" fmla="*/ 2240231 w 2652234"/>
              <a:gd name="connsiteY27" fmla="*/ 552074 h 1194816"/>
              <a:gd name="connsiteX28" fmla="*/ 2316242 w 2652234"/>
              <a:gd name="connsiteY28" fmla="*/ 480481 h 1194816"/>
              <a:gd name="connsiteX29" fmla="*/ 2431192 w 2652234"/>
              <a:gd name="connsiteY29" fmla="*/ 410862 h 1194816"/>
              <a:gd name="connsiteX30" fmla="*/ 2615721 w 2652234"/>
              <a:gd name="connsiteY30" fmla="*/ 340893 h 1194816"/>
              <a:gd name="connsiteX31" fmla="*/ 2652234 w 2652234"/>
              <a:gd name="connsiteY31" fmla="*/ 351052 h 1194816"/>
              <a:gd name="connsiteX0" fmla="*/ 2652234 w 2652234"/>
              <a:gd name="connsiteY0" fmla="*/ 351052 h 1194816"/>
              <a:gd name="connsiteX1" fmla="*/ 1395664 w 2652234"/>
              <a:gd name="connsiteY1" fmla="*/ 370128 h 1194816"/>
              <a:gd name="connsiteX2" fmla="*/ 1385668 w 2652234"/>
              <a:gd name="connsiteY2" fmla="*/ 195860 h 1194816"/>
              <a:gd name="connsiteX3" fmla="*/ 1059592 w 2652234"/>
              <a:gd name="connsiteY3" fmla="*/ 0 h 1194816"/>
              <a:gd name="connsiteX4" fmla="*/ 987733 w 2652234"/>
              <a:gd name="connsiteY4" fmla="*/ 56465 h 1194816"/>
              <a:gd name="connsiteX5" fmla="*/ 985292 w 2652234"/>
              <a:gd name="connsiteY5" fmla="*/ 107897 h 1194816"/>
              <a:gd name="connsiteX6" fmla="*/ 1023013 w 2652234"/>
              <a:gd name="connsiteY6" fmla="*/ 132961 h 1194816"/>
              <a:gd name="connsiteX7" fmla="*/ 902043 w 2652234"/>
              <a:gd name="connsiteY7" fmla="*/ 410862 h 1194816"/>
              <a:gd name="connsiteX8" fmla="*/ 160638 w 2652234"/>
              <a:gd name="connsiteY8" fmla="*/ 370703 h 1194816"/>
              <a:gd name="connsiteX9" fmla="*/ 0 w 2652234"/>
              <a:gd name="connsiteY9" fmla="*/ 864973 h 1194816"/>
              <a:gd name="connsiteX10" fmla="*/ 250224 w 2652234"/>
              <a:gd name="connsiteY10" fmla="*/ 932935 h 1194816"/>
              <a:gd name="connsiteX11" fmla="*/ 231689 w 2652234"/>
              <a:gd name="connsiteY11" fmla="*/ 973095 h 1194816"/>
              <a:gd name="connsiteX12" fmla="*/ 417040 w 2652234"/>
              <a:gd name="connsiteY12" fmla="*/ 1001089 h 1194816"/>
              <a:gd name="connsiteX13" fmla="*/ 558414 w 2652234"/>
              <a:gd name="connsiteY13" fmla="*/ 1049433 h 1194816"/>
              <a:gd name="connsiteX14" fmla="*/ 673443 w 2652234"/>
              <a:gd name="connsiteY14" fmla="*/ 1115197 h 1194816"/>
              <a:gd name="connsiteX15" fmla="*/ 763030 w 2652234"/>
              <a:gd name="connsiteY15" fmla="*/ 1164624 h 1194816"/>
              <a:gd name="connsiteX16" fmla="*/ 910740 w 2652234"/>
              <a:gd name="connsiteY16" fmla="*/ 1194084 h 1194816"/>
              <a:gd name="connsiteX17" fmla="*/ 1013333 w 2652234"/>
              <a:gd name="connsiteY17" fmla="*/ 1194816 h 1194816"/>
              <a:gd name="connsiteX18" fmla="*/ 1120236 w 2652234"/>
              <a:gd name="connsiteY18" fmla="*/ 1171568 h 1194816"/>
              <a:gd name="connsiteX19" fmla="*/ 1224539 w 2652234"/>
              <a:gd name="connsiteY19" fmla="*/ 1128670 h 1194816"/>
              <a:gd name="connsiteX20" fmla="*/ 1353065 w 2652234"/>
              <a:gd name="connsiteY20" fmla="*/ 1040707 h 1194816"/>
              <a:gd name="connsiteX21" fmla="*/ 1471104 w 2652234"/>
              <a:gd name="connsiteY21" fmla="*/ 978923 h 1194816"/>
              <a:gd name="connsiteX22" fmla="*/ 1657674 w 2652234"/>
              <a:gd name="connsiteY22" fmla="*/ 926948 h 1194816"/>
              <a:gd name="connsiteX23" fmla="*/ 1830669 w 2652234"/>
              <a:gd name="connsiteY23" fmla="*/ 905865 h 1194816"/>
              <a:gd name="connsiteX24" fmla="*/ 1960906 w 2652234"/>
              <a:gd name="connsiteY24" fmla="*/ 854082 h 1194816"/>
              <a:gd name="connsiteX25" fmla="*/ 2096260 w 2652234"/>
              <a:gd name="connsiteY25" fmla="*/ 751597 h 1194816"/>
              <a:gd name="connsiteX26" fmla="*/ 2171051 w 2652234"/>
              <a:gd name="connsiteY26" fmla="*/ 661660 h 1194816"/>
              <a:gd name="connsiteX27" fmla="*/ 2240231 w 2652234"/>
              <a:gd name="connsiteY27" fmla="*/ 552074 h 1194816"/>
              <a:gd name="connsiteX28" fmla="*/ 2316242 w 2652234"/>
              <a:gd name="connsiteY28" fmla="*/ 480481 h 1194816"/>
              <a:gd name="connsiteX29" fmla="*/ 2431192 w 2652234"/>
              <a:gd name="connsiteY29" fmla="*/ 410862 h 1194816"/>
              <a:gd name="connsiteX30" fmla="*/ 2615721 w 2652234"/>
              <a:gd name="connsiteY30" fmla="*/ 340893 h 1194816"/>
              <a:gd name="connsiteX31" fmla="*/ 2652234 w 2652234"/>
              <a:gd name="connsiteY31" fmla="*/ 351052 h 1194816"/>
              <a:gd name="connsiteX0" fmla="*/ 2652234 w 2652234"/>
              <a:gd name="connsiteY0" fmla="*/ 311117 h 1154881"/>
              <a:gd name="connsiteX1" fmla="*/ 1395664 w 2652234"/>
              <a:gd name="connsiteY1" fmla="*/ 330193 h 1154881"/>
              <a:gd name="connsiteX2" fmla="*/ 1385668 w 2652234"/>
              <a:gd name="connsiteY2" fmla="*/ 155925 h 1154881"/>
              <a:gd name="connsiteX3" fmla="*/ 1035290 w 2652234"/>
              <a:gd name="connsiteY3" fmla="*/ 0 h 1154881"/>
              <a:gd name="connsiteX4" fmla="*/ 987733 w 2652234"/>
              <a:gd name="connsiteY4" fmla="*/ 16530 h 1154881"/>
              <a:gd name="connsiteX5" fmla="*/ 985292 w 2652234"/>
              <a:gd name="connsiteY5" fmla="*/ 67962 h 1154881"/>
              <a:gd name="connsiteX6" fmla="*/ 1023013 w 2652234"/>
              <a:gd name="connsiteY6" fmla="*/ 93026 h 1154881"/>
              <a:gd name="connsiteX7" fmla="*/ 902043 w 2652234"/>
              <a:gd name="connsiteY7" fmla="*/ 370927 h 1154881"/>
              <a:gd name="connsiteX8" fmla="*/ 160638 w 2652234"/>
              <a:gd name="connsiteY8" fmla="*/ 330768 h 1154881"/>
              <a:gd name="connsiteX9" fmla="*/ 0 w 2652234"/>
              <a:gd name="connsiteY9" fmla="*/ 825038 h 1154881"/>
              <a:gd name="connsiteX10" fmla="*/ 250224 w 2652234"/>
              <a:gd name="connsiteY10" fmla="*/ 893000 h 1154881"/>
              <a:gd name="connsiteX11" fmla="*/ 231689 w 2652234"/>
              <a:gd name="connsiteY11" fmla="*/ 933160 h 1154881"/>
              <a:gd name="connsiteX12" fmla="*/ 417040 w 2652234"/>
              <a:gd name="connsiteY12" fmla="*/ 961154 h 1154881"/>
              <a:gd name="connsiteX13" fmla="*/ 558414 w 2652234"/>
              <a:gd name="connsiteY13" fmla="*/ 1009498 h 1154881"/>
              <a:gd name="connsiteX14" fmla="*/ 673443 w 2652234"/>
              <a:gd name="connsiteY14" fmla="*/ 1075262 h 1154881"/>
              <a:gd name="connsiteX15" fmla="*/ 763030 w 2652234"/>
              <a:gd name="connsiteY15" fmla="*/ 1124689 h 1154881"/>
              <a:gd name="connsiteX16" fmla="*/ 910740 w 2652234"/>
              <a:gd name="connsiteY16" fmla="*/ 1154149 h 1154881"/>
              <a:gd name="connsiteX17" fmla="*/ 1013333 w 2652234"/>
              <a:gd name="connsiteY17" fmla="*/ 1154881 h 1154881"/>
              <a:gd name="connsiteX18" fmla="*/ 1120236 w 2652234"/>
              <a:gd name="connsiteY18" fmla="*/ 1131633 h 1154881"/>
              <a:gd name="connsiteX19" fmla="*/ 1224539 w 2652234"/>
              <a:gd name="connsiteY19" fmla="*/ 1088735 h 1154881"/>
              <a:gd name="connsiteX20" fmla="*/ 1353065 w 2652234"/>
              <a:gd name="connsiteY20" fmla="*/ 1000772 h 1154881"/>
              <a:gd name="connsiteX21" fmla="*/ 1471104 w 2652234"/>
              <a:gd name="connsiteY21" fmla="*/ 938988 h 1154881"/>
              <a:gd name="connsiteX22" fmla="*/ 1657674 w 2652234"/>
              <a:gd name="connsiteY22" fmla="*/ 887013 h 1154881"/>
              <a:gd name="connsiteX23" fmla="*/ 1830669 w 2652234"/>
              <a:gd name="connsiteY23" fmla="*/ 865930 h 1154881"/>
              <a:gd name="connsiteX24" fmla="*/ 1960906 w 2652234"/>
              <a:gd name="connsiteY24" fmla="*/ 814147 h 1154881"/>
              <a:gd name="connsiteX25" fmla="*/ 2096260 w 2652234"/>
              <a:gd name="connsiteY25" fmla="*/ 711662 h 1154881"/>
              <a:gd name="connsiteX26" fmla="*/ 2171051 w 2652234"/>
              <a:gd name="connsiteY26" fmla="*/ 621725 h 1154881"/>
              <a:gd name="connsiteX27" fmla="*/ 2240231 w 2652234"/>
              <a:gd name="connsiteY27" fmla="*/ 512139 h 1154881"/>
              <a:gd name="connsiteX28" fmla="*/ 2316242 w 2652234"/>
              <a:gd name="connsiteY28" fmla="*/ 440546 h 1154881"/>
              <a:gd name="connsiteX29" fmla="*/ 2431192 w 2652234"/>
              <a:gd name="connsiteY29" fmla="*/ 370927 h 1154881"/>
              <a:gd name="connsiteX30" fmla="*/ 2615721 w 2652234"/>
              <a:gd name="connsiteY30" fmla="*/ 300958 h 1154881"/>
              <a:gd name="connsiteX31" fmla="*/ 2652234 w 2652234"/>
              <a:gd name="connsiteY31" fmla="*/ 311117 h 1154881"/>
              <a:gd name="connsiteX0" fmla="*/ 2652234 w 2652234"/>
              <a:gd name="connsiteY0" fmla="*/ 311117 h 1154881"/>
              <a:gd name="connsiteX1" fmla="*/ 1395664 w 2652234"/>
              <a:gd name="connsiteY1" fmla="*/ 330193 h 1154881"/>
              <a:gd name="connsiteX2" fmla="*/ 1385668 w 2652234"/>
              <a:gd name="connsiteY2" fmla="*/ 155925 h 1154881"/>
              <a:gd name="connsiteX3" fmla="*/ 1035290 w 2652234"/>
              <a:gd name="connsiteY3" fmla="*/ 0 h 1154881"/>
              <a:gd name="connsiteX4" fmla="*/ 987733 w 2652234"/>
              <a:gd name="connsiteY4" fmla="*/ 16530 h 1154881"/>
              <a:gd name="connsiteX5" fmla="*/ 985292 w 2652234"/>
              <a:gd name="connsiteY5" fmla="*/ 67962 h 1154881"/>
              <a:gd name="connsiteX6" fmla="*/ 1023013 w 2652234"/>
              <a:gd name="connsiteY6" fmla="*/ 93026 h 1154881"/>
              <a:gd name="connsiteX7" fmla="*/ 902043 w 2652234"/>
              <a:gd name="connsiteY7" fmla="*/ 370927 h 1154881"/>
              <a:gd name="connsiteX8" fmla="*/ 177463 w 2652234"/>
              <a:gd name="connsiteY8" fmla="*/ 354366 h 1154881"/>
              <a:gd name="connsiteX9" fmla="*/ 0 w 2652234"/>
              <a:gd name="connsiteY9" fmla="*/ 825038 h 1154881"/>
              <a:gd name="connsiteX10" fmla="*/ 250224 w 2652234"/>
              <a:gd name="connsiteY10" fmla="*/ 893000 h 1154881"/>
              <a:gd name="connsiteX11" fmla="*/ 231689 w 2652234"/>
              <a:gd name="connsiteY11" fmla="*/ 933160 h 1154881"/>
              <a:gd name="connsiteX12" fmla="*/ 417040 w 2652234"/>
              <a:gd name="connsiteY12" fmla="*/ 961154 h 1154881"/>
              <a:gd name="connsiteX13" fmla="*/ 558414 w 2652234"/>
              <a:gd name="connsiteY13" fmla="*/ 1009498 h 1154881"/>
              <a:gd name="connsiteX14" fmla="*/ 673443 w 2652234"/>
              <a:gd name="connsiteY14" fmla="*/ 1075262 h 1154881"/>
              <a:gd name="connsiteX15" fmla="*/ 763030 w 2652234"/>
              <a:gd name="connsiteY15" fmla="*/ 1124689 h 1154881"/>
              <a:gd name="connsiteX16" fmla="*/ 910740 w 2652234"/>
              <a:gd name="connsiteY16" fmla="*/ 1154149 h 1154881"/>
              <a:gd name="connsiteX17" fmla="*/ 1013333 w 2652234"/>
              <a:gd name="connsiteY17" fmla="*/ 1154881 h 1154881"/>
              <a:gd name="connsiteX18" fmla="*/ 1120236 w 2652234"/>
              <a:gd name="connsiteY18" fmla="*/ 1131633 h 1154881"/>
              <a:gd name="connsiteX19" fmla="*/ 1224539 w 2652234"/>
              <a:gd name="connsiteY19" fmla="*/ 1088735 h 1154881"/>
              <a:gd name="connsiteX20" fmla="*/ 1353065 w 2652234"/>
              <a:gd name="connsiteY20" fmla="*/ 1000772 h 1154881"/>
              <a:gd name="connsiteX21" fmla="*/ 1471104 w 2652234"/>
              <a:gd name="connsiteY21" fmla="*/ 938988 h 1154881"/>
              <a:gd name="connsiteX22" fmla="*/ 1657674 w 2652234"/>
              <a:gd name="connsiteY22" fmla="*/ 887013 h 1154881"/>
              <a:gd name="connsiteX23" fmla="*/ 1830669 w 2652234"/>
              <a:gd name="connsiteY23" fmla="*/ 865930 h 1154881"/>
              <a:gd name="connsiteX24" fmla="*/ 1960906 w 2652234"/>
              <a:gd name="connsiteY24" fmla="*/ 814147 h 1154881"/>
              <a:gd name="connsiteX25" fmla="*/ 2096260 w 2652234"/>
              <a:gd name="connsiteY25" fmla="*/ 711662 h 1154881"/>
              <a:gd name="connsiteX26" fmla="*/ 2171051 w 2652234"/>
              <a:gd name="connsiteY26" fmla="*/ 621725 h 1154881"/>
              <a:gd name="connsiteX27" fmla="*/ 2240231 w 2652234"/>
              <a:gd name="connsiteY27" fmla="*/ 512139 h 1154881"/>
              <a:gd name="connsiteX28" fmla="*/ 2316242 w 2652234"/>
              <a:gd name="connsiteY28" fmla="*/ 440546 h 1154881"/>
              <a:gd name="connsiteX29" fmla="*/ 2431192 w 2652234"/>
              <a:gd name="connsiteY29" fmla="*/ 370927 h 1154881"/>
              <a:gd name="connsiteX30" fmla="*/ 2615721 w 2652234"/>
              <a:gd name="connsiteY30" fmla="*/ 300958 h 1154881"/>
              <a:gd name="connsiteX31" fmla="*/ 2652234 w 2652234"/>
              <a:gd name="connsiteY31" fmla="*/ 311117 h 11548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652234" h="1154881">
                <a:moveTo>
                  <a:pt x="2652234" y="311117"/>
                </a:moveTo>
                <a:lnTo>
                  <a:pt x="1395664" y="330193"/>
                </a:lnTo>
                <a:cubicBezTo>
                  <a:pt x="1396694" y="271498"/>
                  <a:pt x="1384638" y="214620"/>
                  <a:pt x="1385668" y="155925"/>
                </a:cubicBezTo>
                <a:lnTo>
                  <a:pt x="1035290" y="0"/>
                </a:lnTo>
                <a:lnTo>
                  <a:pt x="987733" y="16530"/>
                </a:lnTo>
                <a:lnTo>
                  <a:pt x="985292" y="67962"/>
                </a:lnTo>
                <a:lnTo>
                  <a:pt x="1023013" y="93026"/>
                </a:lnTo>
                <a:lnTo>
                  <a:pt x="902043" y="370927"/>
                </a:lnTo>
                <a:lnTo>
                  <a:pt x="177463" y="354366"/>
                </a:lnTo>
                <a:lnTo>
                  <a:pt x="0" y="825038"/>
                </a:lnTo>
                <a:lnTo>
                  <a:pt x="250224" y="893000"/>
                </a:lnTo>
                <a:lnTo>
                  <a:pt x="231689" y="933160"/>
                </a:lnTo>
                <a:lnTo>
                  <a:pt x="417040" y="961154"/>
                </a:lnTo>
                <a:lnTo>
                  <a:pt x="558414" y="1009498"/>
                </a:lnTo>
                <a:lnTo>
                  <a:pt x="673443" y="1075262"/>
                </a:lnTo>
                <a:lnTo>
                  <a:pt x="763030" y="1124689"/>
                </a:lnTo>
                <a:lnTo>
                  <a:pt x="910740" y="1154149"/>
                </a:lnTo>
                <a:lnTo>
                  <a:pt x="1013333" y="1154881"/>
                </a:lnTo>
                <a:lnTo>
                  <a:pt x="1120236" y="1131633"/>
                </a:lnTo>
                <a:lnTo>
                  <a:pt x="1224539" y="1088735"/>
                </a:lnTo>
                <a:lnTo>
                  <a:pt x="1353065" y="1000772"/>
                </a:lnTo>
                <a:lnTo>
                  <a:pt x="1471104" y="938988"/>
                </a:lnTo>
                <a:lnTo>
                  <a:pt x="1657674" y="887013"/>
                </a:lnTo>
                <a:lnTo>
                  <a:pt x="1830669" y="865930"/>
                </a:lnTo>
                <a:lnTo>
                  <a:pt x="1960906" y="814147"/>
                </a:lnTo>
                <a:lnTo>
                  <a:pt x="2096260" y="711662"/>
                </a:lnTo>
                <a:lnTo>
                  <a:pt x="2171051" y="621725"/>
                </a:lnTo>
                <a:lnTo>
                  <a:pt x="2240231" y="512139"/>
                </a:lnTo>
                <a:lnTo>
                  <a:pt x="2316242" y="440546"/>
                </a:lnTo>
                <a:lnTo>
                  <a:pt x="2431192" y="370927"/>
                </a:lnTo>
                <a:lnTo>
                  <a:pt x="2615721" y="300958"/>
                </a:lnTo>
                <a:lnTo>
                  <a:pt x="2652234" y="311117"/>
                </a:lnTo>
                <a:close/>
              </a:path>
            </a:pathLst>
          </a:custGeom>
          <a:solidFill>
            <a:schemeClr val="accent6">
              <a:lumMod val="50000"/>
              <a:alpha val="33000"/>
            </a:schemeClr>
          </a:solidFill>
          <a:ln w="15875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 sz="1588" dirty="0"/>
          </a:p>
        </p:txBody>
      </p:sp>
      <p:sp>
        <p:nvSpPr>
          <p:cNvPr id="18" name="TextBox 17"/>
          <p:cNvSpPr txBox="1"/>
          <p:nvPr/>
        </p:nvSpPr>
        <p:spPr>
          <a:xfrm rot="20695942">
            <a:off x="3495945" y="2689325"/>
            <a:ext cx="963762" cy="2145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794" dirty="0"/>
              <a:t>RECREATIONWAY</a:t>
            </a:r>
          </a:p>
        </p:txBody>
      </p:sp>
      <p:sp>
        <p:nvSpPr>
          <p:cNvPr id="19" name="TextBox 18"/>
          <p:cNvSpPr txBox="1"/>
          <p:nvPr/>
        </p:nvSpPr>
        <p:spPr>
          <a:xfrm rot="21343414">
            <a:off x="4255780" y="3582408"/>
            <a:ext cx="1350341" cy="2145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794" dirty="0"/>
              <a:t>RECREATIONWAY</a:t>
            </a:r>
          </a:p>
        </p:txBody>
      </p:sp>
      <p:sp>
        <p:nvSpPr>
          <p:cNvPr id="20" name="TextBox 19"/>
          <p:cNvSpPr txBox="1"/>
          <p:nvPr/>
        </p:nvSpPr>
        <p:spPr>
          <a:xfrm rot="392391">
            <a:off x="5028436" y="3581973"/>
            <a:ext cx="452032" cy="2145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794" dirty="0"/>
              <a:t>RAMP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911891" y="5075353"/>
            <a:ext cx="1316791" cy="336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794" dirty="0"/>
              <a:t>PAVED BACK-OF-HOUSE AREA </a:t>
            </a:r>
          </a:p>
        </p:txBody>
      </p:sp>
      <p:sp>
        <p:nvSpPr>
          <p:cNvPr id="22" name="Freeform: Shape 21"/>
          <p:cNvSpPr/>
          <p:nvPr/>
        </p:nvSpPr>
        <p:spPr>
          <a:xfrm flipH="1" flipV="1">
            <a:off x="4003576" y="3183982"/>
            <a:ext cx="304033" cy="1993237"/>
          </a:xfrm>
          <a:custGeom>
            <a:avLst/>
            <a:gdLst>
              <a:gd name="connsiteX0" fmla="*/ 258417 w 258417"/>
              <a:gd name="connsiteY0" fmla="*/ 0 h 1600200"/>
              <a:gd name="connsiteX1" fmla="*/ 0 w 258417"/>
              <a:gd name="connsiteY1" fmla="*/ 0 h 1600200"/>
              <a:gd name="connsiteX2" fmla="*/ 0 w 258417"/>
              <a:gd name="connsiteY2" fmla="*/ 160020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8417" h="1600200">
                <a:moveTo>
                  <a:pt x="258417" y="0"/>
                </a:moveTo>
                <a:lnTo>
                  <a:pt x="0" y="0"/>
                </a:lnTo>
                <a:lnTo>
                  <a:pt x="0" y="1600200"/>
                </a:lnTo>
              </a:path>
            </a:pathLst>
          </a:custGeom>
          <a:noFill/>
          <a:ln w="12700">
            <a:solidFill>
              <a:schemeClr val="tx1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 sz="1588" dirty="0"/>
          </a:p>
        </p:txBody>
      </p:sp>
      <p:sp>
        <p:nvSpPr>
          <p:cNvPr id="23" name="TextBox 22"/>
          <p:cNvSpPr txBox="1"/>
          <p:nvPr/>
        </p:nvSpPr>
        <p:spPr>
          <a:xfrm>
            <a:off x="4153481" y="2852559"/>
            <a:ext cx="1751040" cy="2145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794" b="1" dirty="0"/>
              <a:t>BACK OF HOUSE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44367" y="5220524"/>
            <a:ext cx="1604877" cy="4589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794" dirty="0"/>
              <a:t>STAIRS FROM RIVERSIDE DRIVE PEDESTRIAN PROMENADE TO RECREATIONWAY</a:t>
            </a:r>
          </a:p>
        </p:txBody>
      </p:sp>
      <p:sp>
        <p:nvSpPr>
          <p:cNvPr id="25" name="Freeform: Shape 24"/>
          <p:cNvSpPr/>
          <p:nvPr/>
        </p:nvSpPr>
        <p:spPr>
          <a:xfrm flipH="1" flipV="1">
            <a:off x="2133989" y="3948163"/>
            <a:ext cx="216735" cy="1364626"/>
          </a:xfrm>
          <a:custGeom>
            <a:avLst/>
            <a:gdLst>
              <a:gd name="connsiteX0" fmla="*/ 258417 w 258417"/>
              <a:gd name="connsiteY0" fmla="*/ 0 h 1600200"/>
              <a:gd name="connsiteX1" fmla="*/ 0 w 258417"/>
              <a:gd name="connsiteY1" fmla="*/ 0 h 1600200"/>
              <a:gd name="connsiteX2" fmla="*/ 0 w 258417"/>
              <a:gd name="connsiteY2" fmla="*/ 160020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8417" h="1600200">
                <a:moveTo>
                  <a:pt x="258417" y="0"/>
                </a:moveTo>
                <a:lnTo>
                  <a:pt x="0" y="0"/>
                </a:lnTo>
                <a:lnTo>
                  <a:pt x="0" y="1600200"/>
                </a:lnTo>
              </a:path>
            </a:pathLst>
          </a:custGeom>
          <a:noFill/>
          <a:ln w="12700">
            <a:solidFill>
              <a:schemeClr val="tx1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 sz="1588" dirty="0"/>
          </a:p>
        </p:txBody>
      </p:sp>
      <p:sp>
        <p:nvSpPr>
          <p:cNvPr id="27" name="Freeform: Shape 26"/>
          <p:cNvSpPr/>
          <p:nvPr/>
        </p:nvSpPr>
        <p:spPr>
          <a:xfrm flipV="1">
            <a:off x="2719391" y="3777131"/>
            <a:ext cx="231560" cy="1764191"/>
          </a:xfrm>
          <a:custGeom>
            <a:avLst/>
            <a:gdLst>
              <a:gd name="connsiteX0" fmla="*/ 258417 w 258417"/>
              <a:gd name="connsiteY0" fmla="*/ 0 h 1600200"/>
              <a:gd name="connsiteX1" fmla="*/ 0 w 258417"/>
              <a:gd name="connsiteY1" fmla="*/ 0 h 1600200"/>
              <a:gd name="connsiteX2" fmla="*/ 0 w 258417"/>
              <a:gd name="connsiteY2" fmla="*/ 160020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8417" h="1600200">
                <a:moveTo>
                  <a:pt x="258417" y="0"/>
                </a:moveTo>
                <a:lnTo>
                  <a:pt x="0" y="0"/>
                </a:lnTo>
                <a:lnTo>
                  <a:pt x="0" y="1600200"/>
                </a:lnTo>
              </a:path>
            </a:pathLst>
          </a:custGeom>
          <a:noFill/>
          <a:ln w="12700">
            <a:solidFill>
              <a:schemeClr val="tx1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 sz="1588" dirty="0"/>
          </a:p>
        </p:txBody>
      </p:sp>
      <p:sp>
        <p:nvSpPr>
          <p:cNvPr id="28" name="TextBox 27"/>
          <p:cNvSpPr txBox="1"/>
          <p:nvPr/>
        </p:nvSpPr>
        <p:spPr>
          <a:xfrm>
            <a:off x="2898066" y="5452618"/>
            <a:ext cx="1409543" cy="4589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794" dirty="0"/>
              <a:t>POTENTIAL FOR PEDESTRIAN UNDERPASS CONNECTION TO THE CIVIC ESPLANADE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534241" y="5075354"/>
            <a:ext cx="989519" cy="336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794" dirty="0"/>
              <a:t>RETAINING WALLS ALONG RAMP</a:t>
            </a:r>
          </a:p>
        </p:txBody>
      </p:sp>
      <p:sp>
        <p:nvSpPr>
          <p:cNvPr id="30" name="Freeform: Shape 29"/>
          <p:cNvSpPr/>
          <p:nvPr/>
        </p:nvSpPr>
        <p:spPr>
          <a:xfrm flipH="1" flipV="1">
            <a:off x="5476484" y="3824932"/>
            <a:ext cx="179200" cy="1330667"/>
          </a:xfrm>
          <a:custGeom>
            <a:avLst/>
            <a:gdLst>
              <a:gd name="connsiteX0" fmla="*/ 258417 w 258417"/>
              <a:gd name="connsiteY0" fmla="*/ 0 h 1600200"/>
              <a:gd name="connsiteX1" fmla="*/ 0 w 258417"/>
              <a:gd name="connsiteY1" fmla="*/ 0 h 1600200"/>
              <a:gd name="connsiteX2" fmla="*/ 0 w 258417"/>
              <a:gd name="connsiteY2" fmla="*/ 160020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8417" h="1600200">
                <a:moveTo>
                  <a:pt x="258417" y="0"/>
                </a:moveTo>
                <a:lnTo>
                  <a:pt x="0" y="0"/>
                </a:lnTo>
                <a:lnTo>
                  <a:pt x="0" y="1600200"/>
                </a:lnTo>
              </a:path>
            </a:pathLst>
          </a:custGeom>
          <a:noFill/>
          <a:ln w="12700">
            <a:solidFill>
              <a:schemeClr val="tx1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 sz="1588" dirty="0"/>
          </a:p>
        </p:txBody>
      </p:sp>
      <p:sp>
        <p:nvSpPr>
          <p:cNvPr id="31" name="Freeform: Shape 30"/>
          <p:cNvSpPr/>
          <p:nvPr/>
        </p:nvSpPr>
        <p:spPr>
          <a:xfrm flipH="1" flipV="1">
            <a:off x="5523573" y="3673241"/>
            <a:ext cx="130499" cy="1482357"/>
          </a:xfrm>
          <a:custGeom>
            <a:avLst/>
            <a:gdLst>
              <a:gd name="connsiteX0" fmla="*/ 258417 w 258417"/>
              <a:gd name="connsiteY0" fmla="*/ 0 h 1600200"/>
              <a:gd name="connsiteX1" fmla="*/ 0 w 258417"/>
              <a:gd name="connsiteY1" fmla="*/ 0 h 1600200"/>
              <a:gd name="connsiteX2" fmla="*/ 0 w 258417"/>
              <a:gd name="connsiteY2" fmla="*/ 160020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8417" h="1600200">
                <a:moveTo>
                  <a:pt x="258417" y="0"/>
                </a:moveTo>
                <a:lnTo>
                  <a:pt x="0" y="0"/>
                </a:lnTo>
                <a:lnTo>
                  <a:pt x="0" y="1600200"/>
                </a:lnTo>
              </a:path>
            </a:pathLst>
          </a:custGeom>
          <a:noFill/>
          <a:ln w="12700">
            <a:solidFill>
              <a:schemeClr val="tx1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 sz="1588" dirty="0"/>
          </a:p>
        </p:txBody>
      </p:sp>
      <p:sp>
        <p:nvSpPr>
          <p:cNvPr id="32" name="TextBox 31"/>
          <p:cNvSpPr txBox="1"/>
          <p:nvPr/>
        </p:nvSpPr>
        <p:spPr>
          <a:xfrm>
            <a:off x="3610209" y="1721016"/>
            <a:ext cx="963762" cy="2145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794" dirty="0"/>
              <a:t>RIVERWALK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184974" y="2516671"/>
            <a:ext cx="1056764" cy="4589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794" b="1" dirty="0"/>
              <a:t>ROTARY PLAZA AREA (CONCEPTUAL DESIGN BY OTHERS)</a:t>
            </a:r>
          </a:p>
        </p:txBody>
      </p:sp>
      <p:sp>
        <p:nvSpPr>
          <p:cNvPr id="34" name="TextBox 33"/>
          <p:cNvSpPr txBox="1"/>
          <p:nvPr/>
        </p:nvSpPr>
        <p:spPr>
          <a:xfrm rot="392391">
            <a:off x="4005419" y="3594803"/>
            <a:ext cx="452032" cy="2145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794" dirty="0"/>
              <a:t>NEW</a:t>
            </a: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622" y="1216268"/>
            <a:ext cx="289758" cy="295696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4228682" y="1287558"/>
            <a:ext cx="1751040" cy="2145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794" b="1" dirty="0"/>
              <a:t>DETROIT RIVER</a:t>
            </a:r>
          </a:p>
        </p:txBody>
      </p:sp>
    </p:spTree>
    <p:extLst>
      <p:ext uri="{BB962C8B-B14F-4D97-AF65-F5344CB8AC3E}">
        <p14:creationId xmlns="" xmlns:p14="http://schemas.microsoft.com/office/powerpoint/2010/main" val="3221501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6350">
          <a:solidFill>
            <a:schemeClr val="tx1"/>
          </a:solidFill>
          <a:prstDash val="solid"/>
          <a:miter lim="800000"/>
          <a:tailEnd type="none" w="lg" len="sm"/>
        </a:ln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sp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1E12DB0AF0FD1449BE7222A7BC32F33" ma:contentTypeVersion="2" ma:contentTypeDescription="Create a new document." ma:contentTypeScope="" ma:versionID="4389f5fc5d915ac4bf64b537a606e779">
  <xsd:schema xmlns:xsd="http://www.w3.org/2001/XMLSchema" xmlns:xs="http://www.w3.org/2001/XMLSchema" xmlns:p="http://schemas.microsoft.com/office/2006/metadata/properties" xmlns:ns1="http://schemas.microsoft.com/sharepoint/v3" xmlns:ns2="bb55237b-67ab-442a-8304-7ca41d0b2f8f" targetNamespace="http://schemas.microsoft.com/office/2006/metadata/properties" ma:root="true" ma:fieldsID="00c8d0a469878af4e8e0ec47379ae6fa" ns1:_="" ns2:_="">
    <xsd:import namespace="http://schemas.microsoft.com/sharepoint/v3"/>
    <xsd:import namespace="bb55237b-67ab-442a-8304-7ca41d0b2f8f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internalName="PublishingStartDate">
      <xsd:simpleType>
        <xsd:restriction base="dms:Unknown"/>
      </xsd:simpleType>
    </xsd:element>
    <xsd:element name="PublishingExpirationDate" ma:index="9" nillable="true" ma:displayName="Scheduling End Dat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b55237b-67ab-442a-8304-7ca41d0b2f8f" elementFormDefault="qualified">
    <xsd:import namespace="http://schemas.microsoft.com/office/2006/documentManagement/types"/>
    <xsd:import namespace="http://schemas.microsoft.com/office/infopath/2007/PartnerControls"/>
    <xsd:element name="_dlc_DocId" ma:index="10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11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2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EUM Document" ma:contentTypeID="0x0101008E7D34965E047E43BD6EF07C12C1850000612CD1E0E0C66242B8F03054E1A68747" ma:contentTypeVersion="20" ma:contentTypeDescription="" ma:contentTypeScope="" ma:versionID="b91321d70b61569a3ce41aa821ed406e">
  <xsd:schema xmlns:xsd="http://www.w3.org/2001/XMLSchema" xmlns:xs="http://www.w3.org/2001/XMLSchema" xmlns:p="http://schemas.microsoft.com/office/2006/metadata/properties" xmlns:ns2="1a0ba955-24db-4176-9a59-240a59452274" xmlns:ns3="269476da-1ff6-4a8b-b4ba-50b9baabad52" xmlns:ns4="a88c5290-c772-473c-ba69-ea772b6cbf71" xmlns:ns5="d3167391-cca0-4f5a-961c-5b741670d4af" targetNamespace="http://schemas.microsoft.com/office/2006/metadata/properties" ma:root="true" ma:fieldsID="9d91d89b104f2a408bfc3991426c7148" ns2:_="" ns3:_="" ns4:_="" ns5:_="">
    <xsd:import namespace="1a0ba955-24db-4176-9a59-240a59452274"/>
    <xsd:import namespace="269476da-1ff6-4a8b-b4ba-50b9baabad52"/>
    <xsd:import namespace="a88c5290-c772-473c-ba69-ea772b6cbf71"/>
    <xsd:import namespace="d3167391-cca0-4f5a-961c-5b741670d4af"/>
    <xsd:element name="properties">
      <xsd:complexType>
        <xsd:sequence>
          <xsd:element name="documentManagement">
            <xsd:complexType>
              <xsd:all>
                <xsd:element ref="ns2:RelativeURL" minOccurs="0"/>
                <xsd:element ref="ns3:MediaServiceMetadata" minOccurs="0"/>
                <xsd:element ref="ns3:MediaServiceFastMetadata" minOccurs="0"/>
                <xsd:element ref="ns3:MediaServiceObjectDetectorVersions" minOccurs="0"/>
                <xsd:element ref="ns3:lcf76f155ced4ddcb4097134ff3c332f" minOccurs="0"/>
                <xsd:element ref="ns4:TaxCatchAll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LengthInSeconds" minOccurs="0"/>
                <xsd:element ref="ns3:MediaServiceSearchProperties" minOccurs="0"/>
                <xsd:element ref="ns3:MediaServiceDateTaken" minOccurs="0"/>
                <xsd:element ref="ns5:ExcludeFromSearch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a0ba955-24db-4176-9a59-240a59452274" elementFormDefault="qualified">
    <xsd:import namespace="http://schemas.microsoft.com/office/2006/documentManagement/types"/>
    <xsd:import namespace="http://schemas.microsoft.com/office/infopath/2007/PartnerControls"/>
    <xsd:element name="RelativeURL" ma:index="8" nillable="true" ma:displayName="Relative URL" ma:internalName="RelativeURL">
      <xsd:simpleType>
        <xsd:restriction base="dms:Text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69476da-1ff6-4a8b-b4ba-50b9baabad5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b1fd1efb-31e9-4902-9d80-aee0f38b8e2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2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24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88c5290-c772-473c-ba69-ea772b6cbf71" elementFormDefault="qualified">
    <xsd:import namespace="http://schemas.microsoft.com/office/2006/documentManagement/types"/>
    <xsd:import namespace="http://schemas.microsoft.com/office/infopath/2007/PartnerControls"/>
    <xsd:element name="TaxCatchAll" ma:index="16" nillable="true" ma:displayName="Taxonomy Catch All Column" ma:hidden="true" ma:list="{a6b2fda2-cae1-4108-9fdc-45f2cb3bcb36}" ma:internalName="TaxCatchAll" ma:showField="CatchAllData" ma:web="a88c5290-c772-473c-ba69-ea772b6cbf7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3167391-cca0-4f5a-961c-5b741670d4af" elementFormDefault="qualified">
    <xsd:import namespace="http://schemas.microsoft.com/office/2006/documentManagement/types"/>
    <xsd:import namespace="http://schemas.microsoft.com/office/infopath/2007/PartnerControls"/>
    <xsd:element name="ExcludeFromSearch" ma:index="23" nillable="true" ma:displayName="Exclude From Search" ma:default="0" ma:internalName="ExcludeFromSearch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RelativeURL xmlns="1a0ba955-24db-4176-9a59-240a59452274">/documents/city-hall/committees-of-council/advisory-committees/active-transportation-expert-panel/riverfront festival plaza finalization project presentation feb 28 2017 wbc meeting.pptx</RelativeURL>
    <lcf76f155ced4ddcb4097134ff3c332f xmlns="269476da-1ff6-4a8b-b4ba-50b9baabad52">
      <Terms xmlns="http://schemas.microsoft.com/office/infopath/2007/PartnerControls"/>
    </lcf76f155ced4ddcb4097134ff3c332f>
    <TaxCatchAll xmlns="a88c5290-c772-473c-ba69-ea772b6cbf71" xsi:nil="true"/>
    <ExcludeFromSearch xmlns="d3167391-cca0-4f5a-961c-5b741670d4af">false</ExcludeFromSearch>
  </documentManagement>
</p:properties>
</file>

<file path=customXml/itemProps1.xml><?xml version="1.0" encoding="utf-8"?>
<ds:datastoreItem xmlns:ds="http://schemas.openxmlformats.org/officeDocument/2006/customXml" ds:itemID="{8FFED214-E716-402E-95C3-52E191D1026A}"/>
</file>

<file path=customXml/itemProps2.xml><?xml version="1.0" encoding="utf-8"?>
<ds:datastoreItem xmlns:ds="http://schemas.openxmlformats.org/officeDocument/2006/customXml" ds:itemID="{E0F10CFD-85C7-4E14-B411-24AADB073B31}"/>
</file>

<file path=customXml/itemProps3.xml><?xml version="1.0" encoding="utf-8"?>
<ds:datastoreItem xmlns:ds="http://schemas.openxmlformats.org/officeDocument/2006/customXml" ds:itemID="{1A738F89-B5CD-4D0D-A215-E0627D30795A}"/>
</file>

<file path=customXml/itemProps4.xml><?xml version="1.0" encoding="utf-8"?>
<ds:datastoreItem xmlns:ds="http://schemas.openxmlformats.org/officeDocument/2006/customXml" ds:itemID="{EC45741E-64EC-4181-B0AE-A3191E0ACC10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20268</TotalTime>
  <Words>924</Words>
  <Application>Microsoft Office PowerPoint</Application>
  <PresentationFormat>Letter Paper (8.5x11 in)</PresentationFormat>
  <Paragraphs>186</Paragraphs>
  <Slides>23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RIVERFRONT FESTIVAL PLAZA FINALIZATION PROJECT PRESENTATION FEB 28 2017 WBC MEETING</dc:title>
  <dc:creator>Liz Michaud</dc:creator>
  <cp:lastModifiedBy>kadourk</cp:lastModifiedBy>
  <cp:revision>550</cp:revision>
  <cp:lastPrinted>2017-01-24T19:42:32Z</cp:lastPrinted>
  <dcterms:created xsi:type="dcterms:W3CDTF">2011-07-27T17:13:05Z</dcterms:created>
  <dcterms:modified xsi:type="dcterms:W3CDTF">2017-03-15T18:14:26Z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0x0101008E7D34965E047E43BD6EF07C12C1850000612CD1E0E0C66242B8F03054E1A68747</vt:lpwstr>
  </property>
  <property fmtid="{D5CDD505-2E9C-101B-9397-08002B2CF9AE}" pid="3" name="_dlc_DocIdItemGuid">
    <vt:lpwstr>d6649794-e0f1-45f5-938a-f5881508e38f</vt:lpwstr>
  </property>
  <property fmtid="{D5CDD505-2E9C-101B-9397-08002B2CF9AE}" pid="4" name="MediaServiceImageTags">
    <vt:lpwstr/>
  </property>
</Properties>
</file>