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32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24.xml" ContentType="application/vnd.openxmlformats-officedocument.presentationml.slide+xml"/>
  <Override PartName="/ppt/slides/slide19.xml" ContentType="application/vnd.openxmlformats-officedocument.presentationml.slide+xml"/>
  <Override PartName="/ppt/slides/slide25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1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diagrams/colors2.xml" ContentType="application/vnd.openxmlformats-officedocument.drawingml.diagramColors+xml"/>
  <Override PartName="/ppt/diagrams/layout1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drawing2.xml" ContentType="application/vnd.ms-office.drawingml.diagramDrawing+xml"/>
  <Override PartName="/ppt/diagrams/layout2.xml" ContentType="application/vnd.openxmlformats-officedocument.drawingml.diagram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45" r:id="rId2"/>
    <p:sldId id="258" r:id="rId3"/>
    <p:sldId id="429" r:id="rId4"/>
    <p:sldId id="450" r:id="rId5"/>
    <p:sldId id="439" r:id="rId6"/>
    <p:sldId id="479" r:id="rId7"/>
    <p:sldId id="451" r:id="rId8"/>
    <p:sldId id="452" r:id="rId9"/>
    <p:sldId id="453" r:id="rId10"/>
    <p:sldId id="454" r:id="rId11"/>
    <p:sldId id="455" r:id="rId12"/>
    <p:sldId id="457" r:id="rId13"/>
    <p:sldId id="458" r:id="rId14"/>
    <p:sldId id="460" r:id="rId15"/>
    <p:sldId id="461" r:id="rId16"/>
    <p:sldId id="462" r:id="rId17"/>
    <p:sldId id="463" r:id="rId18"/>
    <p:sldId id="478" r:id="rId19"/>
    <p:sldId id="465" r:id="rId20"/>
    <p:sldId id="464" r:id="rId21"/>
    <p:sldId id="466" r:id="rId22"/>
    <p:sldId id="467" r:id="rId23"/>
    <p:sldId id="468" r:id="rId24"/>
    <p:sldId id="469" r:id="rId25"/>
    <p:sldId id="470" r:id="rId26"/>
    <p:sldId id="471" r:id="rId27"/>
    <p:sldId id="475" r:id="rId28"/>
    <p:sldId id="476" r:id="rId29"/>
    <p:sldId id="477" r:id="rId30"/>
    <p:sldId id="448" r:id="rId31"/>
    <p:sldId id="398" r:id="rId32"/>
    <p:sldId id="364" r:id="rId3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sica Kurilenko" initials="JK" lastIdx="5" clrIdx="0">
    <p:extLst>
      <p:ext uri="{19B8F6BF-5375-455C-9EA6-DF929625EA0E}">
        <p15:presenceInfo xmlns:p15="http://schemas.microsoft.com/office/powerpoint/2012/main" userId="Jessica Kurilenko" providerId="None"/>
      </p:ext>
    </p:extLst>
  </p:cmAuthor>
  <p:cmAuthor id="2" name="Courtney King" initials="CK" lastIdx="2" clrIdx="1">
    <p:extLst>
      <p:ext uri="{19B8F6BF-5375-455C-9EA6-DF929625EA0E}">
        <p15:presenceInfo xmlns:p15="http://schemas.microsoft.com/office/powerpoint/2012/main" userId="Courtney K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0000"/>
    <a:srgbClr val="2C4D75"/>
    <a:srgbClr val="4BACC6"/>
    <a:srgbClr val="C0504D"/>
    <a:srgbClr val="9BBB59"/>
    <a:srgbClr val="F9FC8E"/>
    <a:srgbClr val="E6E6E6"/>
    <a:srgbClr val="FFFF53"/>
    <a:srgbClr val="FFFF66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89445" autoAdjust="0"/>
  </p:normalViewPr>
  <p:slideViewPr>
    <p:cSldViewPr>
      <p:cViewPr varScale="1">
        <p:scale>
          <a:sx n="73" d="100"/>
          <a:sy n="73" d="100"/>
        </p:scale>
        <p:origin x="528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729896-23E0-4501-B703-63EE72E8585E}" type="doc">
      <dgm:prSet loTypeId="urn:microsoft.com/office/officeart/2005/8/layout/l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1E0AC2E-6596-4D97-868D-4D4442F7B787}">
      <dgm:prSet phldrT="[Text]"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n-US" sz="1600" dirty="0" smtClean="0">
              <a:latin typeface="Century Gothic" panose="020B0502020202020204" pitchFamily="34" charset="0"/>
            </a:rPr>
            <a:t>Summer 2019</a:t>
          </a:r>
          <a:endParaRPr lang="en-US" sz="1600" dirty="0">
            <a:latin typeface="Century Gothic" panose="020B0502020202020204" pitchFamily="34" charset="0"/>
          </a:endParaRPr>
        </a:p>
      </dgm:t>
    </dgm:pt>
    <dgm:pt modelId="{4987AAF3-32A4-4B35-B3E6-D70633F1DAB0}" type="parTrans" cxnId="{6AD19C70-B8CC-4A9B-A219-B1635E7D00B4}">
      <dgm:prSet/>
      <dgm:spPr/>
      <dgm:t>
        <a:bodyPr/>
        <a:lstStyle/>
        <a:p>
          <a:endParaRPr lang="en-US" sz="2400">
            <a:latin typeface="Century Gothic" panose="020B0502020202020204" pitchFamily="34" charset="0"/>
          </a:endParaRPr>
        </a:p>
      </dgm:t>
    </dgm:pt>
    <dgm:pt modelId="{71818A51-9EAC-4EE4-8AD8-D1F85691FE6B}" type="sibTrans" cxnId="{6AD19C70-B8CC-4A9B-A219-B1635E7D00B4}">
      <dgm:prSet/>
      <dgm:spPr/>
      <dgm:t>
        <a:bodyPr/>
        <a:lstStyle/>
        <a:p>
          <a:endParaRPr lang="en-US" sz="2400">
            <a:latin typeface="Century Gothic" panose="020B0502020202020204" pitchFamily="34" charset="0"/>
          </a:endParaRPr>
        </a:p>
      </dgm:t>
    </dgm:pt>
    <dgm:pt modelId="{E714331A-DB1B-4FB8-9981-071553E39CB2}">
      <dgm:prSet phldrT="[Text]"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n-US" sz="1600" dirty="0" smtClean="0">
              <a:latin typeface="Century Gothic" panose="020B0502020202020204" pitchFamily="34" charset="0"/>
            </a:rPr>
            <a:t>October 2019</a:t>
          </a:r>
          <a:endParaRPr lang="en-US" sz="1600" dirty="0">
            <a:latin typeface="Century Gothic" panose="020B0502020202020204" pitchFamily="34" charset="0"/>
          </a:endParaRPr>
        </a:p>
      </dgm:t>
    </dgm:pt>
    <dgm:pt modelId="{8F899192-3531-4BA4-9BD7-7ED57469A897}" type="parTrans" cxnId="{B15B1B54-C08F-484F-B4A8-A4AA6F405B89}">
      <dgm:prSet/>
      <dgm:spPr/>
      <dgm:t>
        <a:bodyPr/>
        <a:lstStyle/>
        <a:p>
          <a:endParaRPr lang="en-US" sz="2400">
            <a:latin typeface="Century Gothic" panose="020B0502020202020204" pitchFamily="34" charset="0"/>
          </a:endParaRPr>
        </a:p>
      </dgm:t>
    </dgm:pt>
    <dgm:pt modelId="{D77466B2-BB08-4781-B8BA-6BCD4EB4EF47}" type="sibTrans" cxnId="{B15B1B54-C08F-484F-B4A8-A4AA6F405B89}">
      <dgm:prSet/>
      <dgm:spPr/>
      <dgm:t>
        <a:bodyPr/>
        <a:lstStyle/>
        <a:p>
          <a:endParaRPr lang="en-US" sz="2400">
            <a:latin typeface="Century Gothic" panose="020B0502020202020204" pitchFamily="34" charset="0"/>
          </a:endParaRPr>
        </a:p>
      </dgm:t>
    </dgm:pt>
    <dgm:pt modelId="{0D507559-2CF7-4A76-B6A0-4256EE7A3098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en-US" sz="1200" b="0" dirty="0" smtClean="0">
              <a:latin typeface="Century Gothic" panose="020B0502020202020204" pitchFamily="34" charset="0"/>
            </a:rPr>
            <a:t>Staff Kick-off Meetings</a:t>
          </a:r>
        </a:p>
      </dgm:t>
    </dgm:pt>
    <dgm:pt modelId="{D1D75132-588E-49FB-97F9-BBA96E114213}" type="sibTrans" cxnId="{367EC9AA-4654-44FC-B7D6-1166361E0251}">
      <dgm:prSet/>
      <dgm:spPr/>
      <dgm:t>
        <a:bodyPr/>
        <a:lstStyle/>
        <a:p>
          <a:endParaRPr lang="en-US" sz="2400">
            <a:latin typeface="Century Gothic" panose="020B0502020202020204" pitchFamily="34" charset="0"/>
          </a:endParaRPr>
        </a:p>
      </dgm:t>
    </dgm:pt>
    <dgm:pt modelId="{ECEB64A7-94AD-4323-BDF9-81C3FDB7646F}" type="parTrans" cxnId="{367EC9AA-4654-44FC-B7D6-1166361E0251}">
      <dgm:prSet/>
      <dgm:spPr/>
      <dgm:t>
        <a:bodyPr/>
        <a:lstStyle/>
        <a:p>
          <a:endParaRPr lang="en-US" sz="2400">
            <a:latin typeface="Century Gothic" panose="020B0502020202020204" pitchFamily="34" charset="0"/>
          </a:endParaRPr>
        </a:p>
      </dgm:t>
    </dgm:pt>
    <dgm:pt modelId="{8731128D-DF5A-41D5-BBB5-D4D14C299931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en-US" sz="1200" b="0" dirty="0" smtClean="0">
              <a:latin typeface="Century Gothic" panose="020B0502020202020204" pitchFamily="34" charset="0"/>
            </a:rPr>
            <a:t>Finalize Development Forecasts</a:t>
          </a:r>
          <a:endParaRPr lang="en-US" sz="1200" b="0" dirty="0">
            <a:latin typeface="Century Gothic" panose="020B0502020202020204" pitchFamily="34" charset="0"/>
          </a:endParaRPr>
        </a:p>
      </dgm:t>
    </dgm:pt>
    <dgm:pt modelId="{3AACF6C6-1874-45BC-8112-D7F0502E8E7E}" type="parTrans" cxnId="{F7B373EB-2ED4-4570-B5E9-19D99AA53308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BD849B61-F348-4AF3-86D0-6E8BDBC764BC}" type="sibTrans" cxnId="{F7B373EB-2ED4-4570-B5E9-19D99AA53308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679A6FAF-E840-4BF8-A755-51BE4636EEA9}">
      <dgm:prSet phldrT="[Text]"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n-US" sz="1600" dirty="0" smtClean="0">
              <a:latin typeface="Century Gothic" panose="020B0502020202020204" pitchFamily="34" charset="0"/>
            </a:rPr>
            <a:t>September 2019</a:t>
          </a:r>
        </a:p>
      </dgm:t>
    </dgm:pt>
    <dgm:pt modelId="{5FE15FC6-A831-4722-B7F5-39CF9AA9FA08}" type="sibTrans" cxnId="{44C0E0D7-8B78-454C-A679-6F6E18E062A3}">
      <dgm:prSet/>
      <dgm:spPr/>
      <dgm:t>
        <a:bodyPr/>
        <a:lstStyle/>
        <a:p>
          <a:endParaRPr lang="en-US" sz="2400">
            <a:latin typeface="Century Gothic" panose="020B0502020202020204" pitchFamily="34" charset="0"/>
          </a:endParaRPr>
        </a:p>
      </dgm:t>
    </dgm:pt>
    <dgm:pt modelId="{C8448E8D-2BC6-486C-AFE7-4352C772AAD4}" type="parTrans" cxnId="{44C0E0D7-8B78-454C-A679-6F6E18E062A3}">
      <dgm:prSet/>
      <dgm:spPr/>
      <dgm:t>
        <a:bodyPr/>
        <a:lstStyle/>
        <a:p>
          <a:endParaRPr lang="en-US" sz="2400">
            <a:latin typeface="Century Gothic" panose="020B0502020202020204" pitchFamily="34" charset="0"/>
          </a:endParaRPr>
        </a:p>
      </dgm:t>
    </dgm:pt>
    <dgm:pt modelId="{605170AC-C852-4062-BA1B-9B361A26A06D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sz="1600" dirty="0" smtClean="0">
              <a:latin typeface="Century Gothic" panose="020B0502020202020204" pitchFamily="34" charset="0"/>
            </a:rPr>
            <a:t>Nov. – Dec. 2019</a:t>
          </a:r>
          <a:endParaRPr lang="en-US" sz="1600" dirty="0">
            <a:latin typeface="Century Gothic" panose="020B0502020202020204" pitchFamily="34" charset="0"/>
          </a:endParaRPr>
        </a:p>
      </dgm:t>
    </dgm:pt>
    <dgm:pt modelId="{24B67297-BAAD-4FC7-967A-23A14B4BBAE6}" type="sibTrans" cxnId="{295B7C15-6681-463A-8C70-CF37B7A3B1FD}">
      <dgm:prSet/>
      <dgm:spPr/>
      <dgm:t>
        <a:bodyPr/>
        <a:lstStyle/>
        <a:p>
          <a:endParaRPr lang="en-US" sz="2400">
            <a:latin typeface="Century Gothic" panose="020B0502020202020204" pitchFamily="34" charset="0"/>
          </a:endParaRPr>
        </a:p>
      </dgm:t>
    </dgm:pt>
    <dgm:pt modelId="{3201692B-EF06-45EC-AE24-3C2423317449}" type="parTrans" cxnId="{295B7C15-6681-463A-8C70-CF37B7A3B1FD}">
      <dgm:prSet/>
      <dgm:spPr/>
      <dgm:t>
        <a:bodyPr/>
        <a:lstStyle/>
        <a:p>
          <a:endParaRPr lang="en-US" sz="2400">
            <a:latin typeface="Century Gothic" panose="020B0502020202020204" pitchFamily="34" charset="0"/>
          </a:endParaRPr>
        </a:p>
      </dgm:t>
    </dgm:pt>
    <dgm:pt modelId="{5F18B281-799E-480A-8E7F-C2B11B02E529}">
      <dgm:prSet phldrT="[Text]" custT="1"/>
      <dgm:spPr/>
      <dgm:t>
        <a:bodyPr/>
        <a:lstStyle/>
        <a:p>
          <a:r>
            <a:rPr lang="en-US" sz="1600" b="0" dirty="0" smtClean="0">
              <a:latin typeface="Century Gothic" panose="020B0502020202020204" pitchFamily="34" charset="0"/>
            </a:rPr>
            <a:t>Jan. – Feb. 2020</a:t>
          </a:r>
          <a:endParaRPr lang="en-US" sz="1600" b="0" dirty="0">
            <a:latin typeface="Century Gothic" panose="020B0502020202020204" pitchFamily="34" charset="0"/>
          </a:endParaRPr>
        </a:p>
      </dgm:t>
    </dgm:pt>
    <dgm:pt modelId="{B4B274CC-12DE-4201-9BE0-781CFC0A2850}" type="parTrans" cxnId="{603A8001-177C-4727-8D55-A049D341AFD1}">
      <dgm:prSet/>
      <dgm:spPr/>
      <dgm:t>
        <a:bodyPr/>
        <a:lstStyle/>
        <a:p>
          <a:endParaRPr lang="en-US"/>
        </a:p>
      </dgm:t>
    </dgm:pt>
    <dgm:pt modelId="{124007CF-2BE2-42D3-B00E-0936BFC58114}" type="sibTrans" cxnId="{603A8001-177C-4727-8D55-A049D341AFD1}">
      <dgm:prSet/>
      <dgm:spPr/>
      <dgm:t>
        <a:bodyPr/>
        <a:lstStyle/>
        <a:p>
          <a:endParaRPr lang="en-US"/>
        </a:p>
      </dgm:t>
    </dgm:pt>
    <dgm:pt modelId="{DDAA44F9-5049-4E4F-B06C-1015E6402685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en-US" sz="1200" dirty="0" smtClean="0">
              <a:latin typeface="Century Gothic" panose="020B0502020202020204" pitchFamily="34" charset="0"/>
            </a:rPr>
            <a:t>Preliminary Service Level Analysis</a:t>
          </a:r>
          <a:endParaRPr lang="en-US" sz="1200" b="0" dirty="0" smtClean="0">
            <a:latin typeface="Century Gothic" panose="020B0502020202020204" pitchFamily="34" charset="0"/>
          </a:endParaRPr>
        </a:p>
      </dgm:t>
    </dgm:pt>
    <dgm:pt modelId="{C37F545A-2638-46BA-8016-98F62D70C741}" type="parTrans" cxnId="{08EBEBB5-C980-4C0B-AE73-E2C62BB48643}">
      <dgm:prSet/>
      <dgm:spPr/>
      <dgm:t>
        <a:bodyPr/>
        <a:lstStyle/>
        <a:p>
          <a:endParaRPr lang="en-US"/>
        </a:p>
      </dgm:t>
    </dgm:pt>
    <dgm:pt modelId="{C8C502A1-C630-4F90-A391-C323E78D9709}" type="sibTrans" cxnId="{08EBEBB5-C980-4C0B-AE73-E2C62BB48643}">
      <dgm:prSet/>
      <dgm:spPr/>
      <dgm:t>
        <a:bodyPr/>
        <a:lstStyle/>
        <a:p>
          <a:endParaRPr lang="en-US"/>
        </a:p>
      </dgm:t>
    </dgm:pt>
    <dgm:pt modelId="{845C0EAE-66D4-4E37-A854-45641CDB1930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en-US" sz="1200" b="0" dirty="0" smtClean="0">
              <a:latin typeface="Century Gothic" panose="020B0502020202020204" pitchFamily="34" charset="0"/>
            </a:rPr>
            <a:t>Individual Department Meetings</a:t>
          </a:r>
        </a:p>
      </dgm:t>
    </dgm:pt>
    <dgm:pt modelId="{ADE80A60-624C-40E6-A158-688894E151B5}" type="parTrans" cxnId="{96A31E11-D3F4-4556-B562-BAFEEC5D3FD1}">
      <dgm:prSet/>
      <dgm:spPr/>
      <dgm:t>
        <a:bodyPr/>
        <a:lstStyle/>
        <a:p>
          <a:endParaRPr lang="en-US"/>
        </a:p>
      </dgm:t>
    </dgm:pt>
    <dgm:pt modelId="{B73A1AC6-53C6-4A8F-A3BB-4114DF97D849}" type="sibTrans" cxnId="{96A31E11-D3F4-4556-B562-BAFEEC5D3FD1}">
      <dgm:prSet/>
      <dgm:spPr/>
      <dgm:t>
        <a:bodyPr/>
        <a:lstStyle/>
        <a:p>
          <a:endParaRPr lang="en-US"/>
        </a:p>
      </dgm:t>
    </dgm:pt>
    <dgm:pt modelId="{BF1B0AA1-B098-4B51-8415-96F8EE01FF4B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en-US" sz="1200" b="1" dirty="0" smtClean="0">
              <a:latin typeface="Century Gothic" panose="020B0502020202020204" pitchFamily="34" charset="0"/>
            </a:rPr>
            <a:t>Task Force Meeting #1: Project Introduction</a:t>
          </a:r>
        </a:p>
      </dgm:t>
    </dgm:pt>
    <dgm:pt modelId="{0590AED0-7CCC-40E5-AC64-5490005E9ADE}" type="parTrans" cxnId="{902E1664-7EDD-4841-8209-613BDB6CBC42}">
      <dgm:prSet/>
      <dgm:spPr/>
      <dgm:t>
        <a:bodyPr/>
        <a:lstStyle/>
        <a:p>
          <a:endParaRPr lang="en-US"/>
        </a:p>
      </dgm:t>
    </dgm:pt>
    <dgm:pt modelId="{179F2D7A-1887-4432-B9F3-DDAF63630950}" type="sibTrans" cxnId="{902E1664-7EDD-4841-8209-613BDB6CBC42}">
      <dgm:prSet/>
      <dgm:spPr/>
      <dgm:t>
        <a:bodyPr/>
        <a:lstStyle/>
        <a:p>
          <a:endParaRPr lang="en-US"/>
        </a:p>
      </dgm:t>
    </dgm:pt>
    <dgm:pt modelId="{B83956E6-A28F-4526-83C2-C6733C6D0844}">
      <dgm:prSet phldrT="[Text]" custT="1"/>
      <dgm:spPr/>
      <dgm:t>
        <a:bodyPr/>
        <a:lstStyle/>
        <a:p>
          <a:r>
            <a:rPr lang="en-US" sz="1600" b="0" dirty="0" smtClean="0">
              <a:latin typeface="Century Gothic" panose="020B0502020202020204" pitchFamily="34" charset="0"/>
            </a:rPr>
            <a:t>Mar. – May</a:t>
          </a:r>
        </a:p>
        <a:p>
          <a:r>
            <a:rPr lang="en-US" sz="1600" b="0" dirty="0" smtClean="0">
              <a:latin typeface="Century Gothic" panose="020B0502020202020204" pitchFamily="34" charset="0"/>
            </a:rPr>
            <a:t>2020</a:t>
          </a:r>
          <a:endParaRPr lang="en-US" sz="1600" b="0" dirty="0">
            <a:latin typeface="Century Gothic" panose="020B0502020202020204" pitchFamily="34" charset="0"/>
          </a:endParaRPr>
        </a:p>
      </dgm:t>
    </dgm:pt>
    <dgm:pt modelId="{266C9CC0-5AD8-482D-8C20-BD16D25782FD}" type="parTrans" cxnId="{F166E7F2-E27A-433F-9B22-FF507A64B85F}">
      <dgm:prSet/>
      <dgm:spPr/>
      <dgm:t>
        <a:bodyPr/>
        <a:lstStyle/>
        <a:p>
          <a:endParaRPr lang="en-US"/>
        </a:p>
      </dgm:t>
    </dgm:pt>
    <dgm:pt modelId="{4F99B1C0-DC43-41A9-A03A-4A5DE3D68F56}" type="sibTrans" cxnId="{F166E7F2-E27A-433F-9B22-FF507A64B85F}">
      <dgm:prSet/>
      <dgm:spPr/>
      <dgm:t>
        <a:bodyPr/>
        <a:lstStyle/>
        <a:p>
          <a:endParaRPr lang="en-US"/>
        </a:p>
      </dgm:t>
    </dgm:pt>
    <dgm:pt modelId="{6FA7C87C-055F-4C4C-AC38-F5E1852BFDDF}">
      <dgm:prSet phldrT="[Text]" custT="1"/>
      <dgm:spPr/>
      <dgm:t>
        <a:bodyPr/>
        <a:lstStyle/>
        <a:p>
          <a:r>
            <a:rPr lang="en-US" sz="1200" b="0" dirty="0" smtClean="0">
              <a:latin typeface="Century Gothic" panose="020B0502020202020204" pitchFamily="34" charset="0"/>
            </a:rPr>
            <a:t>Respond to Written Submissions</a:t>
          </a:r>
          <a:endParaRPr lang="en-US" sz="1200" b="0" dirty="0">
            <a:latin typeface="Century Gothic" panose="020B0502020202020204" pitchFamily="34" charset="0"/>
          </a:endParaRPr>
        </a:p>
      </dgm:t>
    </dgm:pt>
    <dgm:pt modelId="{0EB9D4DD-6B96-4831-B8FC-25EE9CB0A7EB}" type="parTrans" cxnId="{DF93FF3C-33CE-4FBE-99C9-CA8624AEF018}">
      <dgm:prSet/>
      <dgm:spPr/>
      <dgm:t>
        <a:bodyPr/>
        <a:lstStyle/>
        <a:p>
          <a:endParaRPr lang="en-US"/>
        </a:p>
      </dgm:t>
    </dgm:pt>
    <dgm:pt modelId="{D1A77E28-1F90-4789-8413-C3593615E39C}" type="sibTrans" cxnId="{DF93FF3C-33CE-4FBE-99C9-CA8624AEF018}">
      <dgm:prSet/>
      <dgm:spPr/>
      <dgm:t>
        <a:bodyPr/>
        <a:lstStyle/>
        <a:p>
          <a:endParaRPr lang="en-US"/>
        </a:p>
      </dgm:t>
    </dgm:pt>
    <dgm:pt modelId="{8AA5ACEE-70F6-4593-B6B2-C6E9CA0C5891}">
      <dgm:prSet phldrT="[Text]" custT="1"/>
      <dgm:spPr/>
      <dgm:t>
        <a:bodyPr/>
        <a:lstStyle/>
        <a:p>
          <a:r>
            <a:rPr lang="en-US" sz="1200" b="0" dirty="0" smtClean="0">
              <a:latin typeface="Century Gothic" panose="020B0502020202020204" pitchFamily="34" charset="0"/>
            </a:rPr>
            <a:t>Council Passage of DC By-law</a:t>
          </a:r>
          <a:endParaRPr lang="en-US" sz="1200" b="0" dirty="0">
            <a:latin typeface="Century Gothic" panose="020B0502020202020204" pitchFamily="34" charset="0"/>
          </a:endParaRPr>
        </a:p>
      </dgm:t>
    </dgm:pt>
    <dgm:pt modelId="{71588090-6B72-42C4-A899-BCDA66C5A2B3}" type="parTrans" cxnId="{D1A5674F-C846-472E-9A11-A89CF0F4EE6D}">
      <dgm:prSet/>
      <dgm:spPr/>
      <dgm:t>
        <a:bodyPr/>
        <a:lstStyle/>
        <a:p>
          <a:endParaRPr lang="en-US"/>
        </a:p>
      </dgm:t>
    </dgm:pt>
    <dgm:pt modelId="{A893B5E1-C5F5-4B03-B3E0-2CD4ED8B2E2C}" type="sibTrans" cxnId="{D1A5674F-C846-472E-9A11-A89CF0F4EE6D}">
      <dgm:prSet/>
      <dgm:spPr/>
      <dgm:t>
        <a:bodyPr/>
        <a:lstStyle/>
        <a:p>
          <a:endParaRPr lang="en-US"/>
        </a:p>
      </dgm:t>
    </dgm:pt>
    <dgm:pt modelId="{80481522-50B3-446E-8F67-4F0EAC4F3BF0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en-US" sz="1200" b="0" dirty="0" smtClean="0">
              <a:latin typeface="Century Gothic" panose="020B0502020202020204" pitchFamily="34" charset="0"/>
            </a:rPr>
            <a:t>Preliminary Development Forecasts</a:t>
          </a:r>
          <a:endParaRPr lang="en-US" sz="1200" b="1" dirty="0" smtClean="0">
            <a:latin typeface="Century Gothic" panose="020B0502020202020204" pitchFamily="34" charset="0"/>
          </a:endParaRPr>
        </a:p>
      </dgm:t>
    </dgm:pt>
    <dgm:pt modelId="{3325C1E1-670E-408D-8D77-A8DB548B37D7}" type="parTrans" cxnId="{F4CEDC9C-CDE9-463F-B1CD-DB5F695671B4}">
      <dgm:prSet/>
      <dgm:spPr/>
      <dgm:t>
        <a:bodyPr/>
        <a:lstStyle/>
        <a:p>
          <a:endParaRPr lang="en-US"/>
        </a:p>
      </dgm:t>
    </dgm:pt>
    <dgm:pt modelId="{9013C38F-7983-4AFB-ABA0-BBB35F0C1F5D}" type="sibTrans" cxnId="{F4CEDC9C-CDE9-463F-B1CD-DB5F695671B4}">
      <dgm:prSet/>
      <dgm:spPr/>
      <dgm:t>
        <a:bodyPr/>
        <a:lstStyle/>
        <a:p>
          <a:endParaRPr lang="en-US"/>
        </a:p>
      </dgm:t>
    </dgm:pt>
    <dgm:pt modelId="{BBE01B1B-02B5-4B8F-8347-92755DDC1F09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en-US" sz="1200" dirty="0" smtClean="0">
              <a:latin typeface="Century Gothic" panose="020B0502020202020204" pitchFamily="34" charset="0"/>
            </a:rPr>
            <a:t>Background Review &amp; Info Requests</a:t>
          </a:r>
          <a:endParaRPr lang="en-US" sz="1200" dirty="0">
            <a:latin typeface="Century Gothic" panose="020B0502020202020204" pitchFamily="34" charset="0"/>
          </a:endParaRPr>
        </a:p>
      </dgm:t>
    </dgm:pt>
    <dgm:pt modelId="{6142EB80-013F-4961-B6B6-899990E69214}" type="sibTrans" cxnId="{38674740-1518-418E-B96F-8492A78E3E6B}">
      <dgm:prSet/>
      <dgm:spPr/>
      <dgm:t>
        <a:bodyPr/>
        <a:lstStyle/>
        <a:p>
          <a:endParaRPr lang="en-US" sz="2400">
            <a:latin typeface="Century Gothic" panose="020B0502020202020204" pitchFamily="34" charset="0"/>
          </a:endParaRPr>
        </a:p>
      </dgm:t>
    </dgm:pt>
    <dgm:pt modelId="{37ECBC8B-DC3C-4984-9F1B-EF07B7A1EAF6}" type="parTrans" cxnId="{38674740-1518-418E-B96F-8492A78E3E6B}">
      <dgm:prSet/>
      <dgm:spPr/>
      <dgm:t>
        <a:bodyPr/>
        <a:lstStyle/>
        <a:p>
          <a:endParaRPr lang="en-US" sz="2400">
            <a:latin typeface="Century Gothic" panose="020B0502020202020204" pitchFamily="34" charset="0"/>
          </a:endParaRPr>
        </a:p>
      </dgm:t>
    </dgm:pt>
    <dgm:pt modelId="{8F0D5E80-FBF2-4B49-A085-1DAC2440C584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en-US" sz="1200" b="0" dirty="0" smtClean="0">
              <a:latin typeface="Century Gothic" panose="020B0502020202020204" pitchFamily="34" charset="0"/>
            </a:rPr>
            <a:t>Finalize Service Level Analysis</a:t>
          </a:r>
          <a:endParaRPr lang="en-US" sz="1200" b="0" dirty="0">
            <a:latin typeface="Century Gothic" panose="020B0502020202020204" pitchFamily="34" charset="0"/>
          </a:endParaRPr>
        </a:p>
      </dgm:t>
    </dgm:pt>
    <dgm:pt modelId="{7D344307-2710-472D-B596-57EFB3ED8714}" type="parTrans" cxnId="{0D482E17-AD5B-4060-996D-B06CC38188E4}">
      <dgm:prSet/>
      <dgm:spPr/>
      <dgm:t>
        <a:bodyPr/>
        <a:lstStyle/>
        <a:p>
          <a:endParaRPr lang="en-US"/>
        </a:p>
      </dgm:t>
    </dgm:pt>
    <dgm:pt modelId="{0F35C286-D734-453A-BC03-DBCF26069411}" type="sibTrans" cxnId="{0D482E17-AD5B-4060-996D-B06CC38188E4}">
      <dgm:prSet/>
      <dgm:spPr/>
      <dgm:t>
        <a:bodyPr/>
        <a:lstStyle/>
        <a:p>
          <a:endParaRPr lang="en-US"/>
        </a:p>
      </dgm:t>
    </dgm:pt>
    <dgm:pt modelId="{07180F2B-231B-460B-89FE-3128CF387BD5}">
      <dgm:prSet phldrT="[Text]" custT="1"/>
      <dgm:spPr>
        <a:solidFill>
          <a:schemeClr val="accent3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en-US" sz="1200" b="0" dirty="0" smtClean="0">
              <a:latin typeface="Century Gothic" panose="020B0502020202020204" pitchFamily="34" charset="0"/>
            </a:rPr>
            <a:t>Complete Draft Capital Programs</a:t>
          </a:r>
          <a:endParaRPr lang="en-US" sz="1200" b="0" dirty="0">
            <a:latin typeface="Century Gothic" panose="020B0502020202020204" pitchFamily="34" charset="0"/>
          </a:endParaRPr>
        </a:p>
      </dgm:t>
    </dgm:pt>
    <dgm:pt modelId="{7C20CED5-DE39-4F80-90F4-FAB464C8BA84}" type="parTrans" cxnId="{3CD82FF1-9CC3-4679-8CD0-5FA36326442E}">
      <dgm:prSet/>
      <dgm:spPr/>
      <dgm:t>
        <a:bodyPr/>
        <a:lstStyle/>
        <a:p>
          <a:endParaRPr lang="en-US"/>
        </a:p>
      </dgm:t>
    </dgm:pt>
    <dgm:pt modelId="{2568F31A-D171-437C-A867-E18D6EF24E7A}" type="sibTrans" cxnId="{3CD82FF1-9CC3-4679-8CD0-5FA36326442E}">
      <dgm:prSet/>
      <dgm:spPr/>
      <dgm:t>
        <a:bodyPr/>
        <a:lstStyle/>
        <a:p>
          <a:endParaRPr lang="en-US"/>
        </a:p>
      </dgm:t>
    </dgm:pt>
    <dgm:pt modelId="{01D4388A-BC69-4B18-94B5-FCB7F893342C}">
      <dgm:prSet phldrT="[Text]" custT="1"/>
      <dgm:spPr>
        <a:solidFill>
          <a:schemeClr val="accent3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en-US" sz="1200" b="1" dirty="0" smtClean="0">
              <a:latin typeface="Century Gothic" panose="020B0502020202020204" pitchFamily="34" charset="0"/>
            </a:rPr>
            <a:t>Task Force Meeting #2: Forecasts &amp; Capital Programs</a:t>
          </a:r>
          <a:endParaRPr lang="en-US" sz="1200" b="1" dirty="0">
            <a:latin typeface="Century Gothic" panose="020B0502020202020204" pitchFamily="34" charset="0"/>
          </a:endParaRPr>
        </a:p>
      </dgm:t>
    </dgm:pt>
    <dgm:pt modelId="{AA8C0FC7-9CEB-4F99-A4C0-1EB90E8A0BD2}" type="parTrans" cxnId="{739AE146-7EC0-48DD-A323-DF684579E4B6}">
      <dgm:prSet/>
      <dgm:spPr/>
      <dgm:t>
        <a:bodyPr/>
        <a:lstStyle/>
        <a:p>
          <a:endParaRPr lang="en-US"/>
        </a:p>
      </dgm:t>
    </dgm:pt>
    <dgm:pt modelId="{CA549406-2877-42F3-84B6-E15BD8A0AB75}" type="sibTrans" cxnId="{739AE146-7EC0-48DD-A323-DF684579E4B6}">
      <dgm:prSet/>
      <dgm:spPr/>
      <dgm:t>
        <a:bodyPr/>
        <a:lstStyle/>
        <a:p>
          <a:endParaRPr lang="en-US"/>
        </a:p>
      </dgm:t>
    </dgm:pt>
    <dgm:pt modelId="{FD4B83F7-4EED-4040-9072-19BD35C91754}">
      <dgm:prSet phldrT="[Text]" custT="1"/>
      <dgm:spPr/>
      <dgm:t>
        <a:bodyPr/>
        <a:lstStyle/>
        <a:p>
          <a:r>
            <a:rPr lang="en-US" sz="1200" b="1" dirty="0" smtClean="0">
              <a:latin typeface="Century Gothic" panose="020B0502020202020204" pitchFamily="34" charset="0"/>
            </a:rPr>
            <a:t>Task Force Meeting #3: Draft Rates &amp; Policy Recommendations</a:t>
          </a:r>
          <a:endParaRPr lang="en-US" sz="1200" b="1" dirty="0">
            <a:latin typeface="Century Gothic" panose="020B0502020202020204" pitchFamily="34" charset="0"/>
          </a:endParaRPr>
        </a:p>
      </dgm:t>
    </dgm:pt>
    <dgm:pt modelId="{60FDA950-A3BD-46AB-8EE0-D67A81C275B2}" type="parTrans" cxnId="{0A45FFDF-D13F-4149-881B-36ED9C27B452}">
      <dgm:prSet/>
      <dgm:spPr/>
      <dgm:t>
        <a:bodyPr/>
        <a:lstStyle/>
        <a:p>
          <a:endParaRPr lang="en-US"/>
        </a:p>
      </dgm:t>
    </dgm:pt>
    <dgm:pt modelId="{6A21B89D-5337-4EFD-BCB6-E80249A3B8E8}" type="sibTrans" cxnId="{0A45FFDF-D13F-4149-881B-36ED9C27B452}">
      <dgm:prSet/>
      <dgm:spPr/>
      <dgm:t>
        <a:bodyPr/>
        <a:lstStyle/>
        <a:p>
          <a:endParaRPr lang="en-US"/>
        </a:p>
      </dgm:t>
    </dgm:pt>
    <dgm:pt modelId="{7306A554-0346-497C-A9B1-4BC67B49538F}">
      <dgm:prSet phldrT="[Text]" custT="1"/>
      <dgm:spPr/>
      <dgm:t>
        <a:bodyPr/>
        <a:lstStyle/>
        <a:p>
          <a:r>
            <a:rPr lang="en-US" sz="1200" b="1" dirty="0" smtClean="0">
              <a:latin typeface="Century Gothic" panose="020B0502020202020204" pitchFamily="34" charset="0"/>
            </a:rPr>
            <a:t>Council Info Session</a:t>
          </a:r>
          <a:endParaRPr lang="en-US" sz="1200" b="1" dirty="0">
            <a:latin typeface="Century Gothic" panose="020B0502020202020204" pitchFamily="34" charset="0"/>
          </a:endParaRPr>
        </a:p>
      </dgm:t>
    </dgm:pt>
    <dgm:pt modelId="{901F3168-8FD8-4727-9DCB-CF01DF7AFDA3}" type="parTrans" cxnId="{63BE6B58-BD45-47C5-ABCA-2FD94CA3667D}">
      <dgm:prSet/>
      <dgm:spPr/>
      <dgm:t>
        <a:bodyPr/>
        <a:lstStyle/>
        <a:p>
          <a:endParaRPr lang="en-US"/>
        </a:p>
      </dgm:t>
    </dgm:pt>
    <dgm:pt modelId="{344C2F19-7A1D-485A-BF6E-CE7367EAC22B}" type="sibTrans" cxnId="{63BE6B58-BD45-47C5-ABCA-2FD94CA3667D}">
      <dgm:prSet/>
      <dgm:spPr/>
      <dgm:t>
        <a:bodyPr/>
        <a:lstStyle/>
        <a:p>
          <a:endParaRPr lang="en-US"/>
        </a:p>
      </dgm:t>
    </dgm:pt>
    <dgm:pt modelId="{C0BF1539-9004-4D99-A2B2-8F8AD7153DF8}">
      <dgm:prSet phldrT="[Text]" custT="1"/>
      <dgm:spPr/>
      <dgm:t>
        <a:bodyPr/>
        <a:lstStyle/>
        <a:p>
          <a:r>
            <a:rPr lang="en-US" sz="1200" b="0" dirty="0" smtClean="0">
              <a:latin typeface="Century Gothic" panose="020B0502020202020204" pitchFamily="34" charset="0"/>
            </a:rPr>
            <a:t>Finalize DC Rates</a:t>
          </a:r>
          <a:endParaRPr lang="en-US" sz="1200" b="0" dirty="0">
            <a:latin typeface="Century Gothic" panose="020B0502020202020204" pitchFamily="34" charset="0"/>
          </a:endParaRPr>
        </a:p>
      </dgm:t>
    </dgm:pt>
    <dgm:pt modelId="{D2519402-D610-4E9C-BE3F-4CB21423FF62}" type="parTrans" cxnId="{ECD5638B-1643-441D-81C0-A3711F70191B}">
      <dgm:prSet/>
      <dgm:spPr/>
      <dgm:t>
        <a:bodyPr/>
        <a:lstStyle/>
        <a:p>
          <a:endParaRPr lang="en-US"/>
        </a:p>
      </dgm:t>
    </dgm:pt>
    <dgm:pt modelId="{53ADEDCF-2035-4F29-BA2C-09450505031F}" type="sibTrans" cxnId="{ECD5638B-1643-441D-81C0-A3711F70191B}">
      <dgm:prSet/>
      <dgm:spPr/>
      <dgm:t>
        <a:bodyPr/>
        <a:lstStyle/>
        <a:p>
          <a:endParaRPr lang="en-US"/>
        </a:p>
      </dgm:t>
    </dgm:pt>
    <dgm:pt modelId="{7A6F49EB-FCE6-46A2-B0A5-3933EBFF4ED5}">
      <dgm:prSet phldrT="[Text]" custT="1"/>
      <dgm:spPr/>
      <dgm:t>
        <a:bodyPr/>
        <a:lstStyle/>
        <a:p>
          <a:r>
            <a:rPr lang="en-US" sz="1200" b="0" dirty="0" smtClean="0">
              <a:latin typeface="Century Gothic" panose="020B0502020202020204" pitchFamily="34" charset="0"/>
            </a:rPr>
            <a:t>Statutory Public Meeting</a:t>
          </a:r>
          <a:endParaRPr lang="en-US" sz="1200" b="0" dirty="0">
            <a:latin typeface="Century Gothic" panose="020B0502020202020204" pitchFamily="34" charset="0"/>
          </a:endParaRPr>
        </a:p>
      </dgm:t>
    </dgm:pt>
    <dgm:pt modelId="{FE8C0363-E13F-44A9-8A67-96E6AA7D259D}" type="parTrans" cxnId="{24EB623D-601F-45E7-8877-BE41E061ED62}">
      <dgm:prSet/>
      <dgm:spPr/>
      <dgm:t>
        <a:bodyPr/>
        <a:lstStyle/>
        <a:p>
          <a:endParaRPr lang="en-US"/>
        </a:p>
      </dgm:t>
    </dgm:pt>
    <dgm:pt modelId="{99037122-E9BA-4963-88DA-B26466B6D017}" type="sibTrans" cxnId="{24EB623D-601F-45E7-8877-BE41E061ED62}">
      <dgm:prSet/>
      <dgm:spPr/>
      <dgm:t>
        <a:bodyPr/>
        <a:lstStyle/>
        <a:p>
          <a:endParaRPr lang="en-US"/>
        </a:p>
      </dgm:t>
    </dgm:pt>
    <dgm:pt modelId="{8A2D3FD9-1525-4B4E-8C2B-CCD6B47C0C83}">
      <dgm:prSet phldrT="[Text]" custT="1"/>
      <dgm:spPr/>
      <dgm:t>
        <a:bodyPr/>
        <a:lstStyle/>
        <a:p>
          <a:r>
            <a:rPr lang="en-US" sz="1600" b="0" i="1" dirty="0" smtClean="0">
              <a:latin typeface="Century Gothic" panose="020B0502020202020204" pitchFamily="34" charset="0"/>
            </a:rPr>
            <a:t>TBD (2020)</a:t>
          </a:r>
          <a:endParaRPr lang="en-US" sz="1600" b="0" i="1" dirty="0">
            <a:latin typeface="Century Gothic" panose="020B0502020202020204" pitchFamily="34" charset="0"/>
          </a:endParaRPr>
        </a:p>
      </dgm:t>
    </dgm:pt>
    <dgm:pt modelId="{15B54F45-4434-41C4-86EB-CD8D860F63D2}" type="parTrans" cxnId="{E6E79AFD-0A64-45EF-805F-BD782A79CD83}">
      <dgm:prSet/>
      <dgm:spPr/>
      <dgm:t>
        <a:bodyPr/>
        <a:lstStyle/>
        <a:p>
          <a:endParaRPr lang="en-US"/>
        </a:p>
      </dgm:t>
    </dgm:pt>
    <dgm:pt modelId="{D5913A9B-0376-4BD4-B5C7-46D8BC8F0084}" type="sibTrans" cxnId="{E6E79AFD-0A64-45EF-805F-BD782A79CD83}">
      <dgm:prSet/>
      <dgm:spPr/>
      <dgm:t>
        <a:bodyPr/>
        <a:lstStyle/>
        <a:p>
          <a:endParaRPr lang="en-US"/>
        </a:p>
      </dgm:t>
    </dgm:pt>
    <dgm:pt modelId="{15A1469C-85E6-4D7C-A3D0-819C0A261CC5}">
      <dgm:prSet phldrT="[Text]" custT="1"/>
      <dgm:spPr/>
      <dgm:t>
        <a:bodyPr/>
        <a:lstStyle/>
        <a:p>
          <a:r>
            <a:rPr lang="en-US" sz="1200" b="0" i="1" dirty="0" smtClean="0">
              <a:latin typeface="Century Gothic" panose="020B0502020202020204" pitchFamily="34" charset="0"/>
            </a:rPr>
            <a:t>CBC By-law Passage</a:t>
          </a:r>
          <a:endParaRPr lang="en-US" sz="1200" b="0" i="1" dirty="0">
            <a:latin typeface="Century Gothic" panose="020B0502020202020204" pitchFamily="34" charset="0"/>
          </a:endParaRPr>
        </a:p>
      </dgm:t>
    </dgm:pt>
    <dgm:pt modelId="{188834FA-BA2D-49C9-9E68-183DFBAFFDD7}" type="parTrans" cxnId="{DF8FDCF8-5598-4496-8E5F-8A34BD9FF9E1}">
      <dgm:prSet/>
      <dgm:spPr/>
      <dgm:t>
        <a:bodyPr/>
        <a:lstStyle/>
        <a:p>
          <a:endParaRPr lang="en-US"/>
        </a:p>
      </dgm:t>
    </dgm:pt>
    <dgm:pt modelId="{C3B21176-3B30-40FC-B64A-D8BDCDD6F0C7}" type="sibTrans" cxnId="{DF8FDCF8-5598-4496-8E5F-8A34BD9FF9E1}">
      <dgm:prSet/>
      <dgm:spPr/>
      <dgm:t>
        <a:bodyPr/>
        <a:lstStyle/>
        <a:p>
          <a:endParaRPr lang="en-US"/>
        </a:p>
      </dgm:t>
    </dgm:pt>
    <dgm:pt modelId="{EEB38781-A671-411C-B51E-DE5326A0D9F7}">
      <dgm:prSet phldrT="[Text]" custT="1"/>
      <dgm:spPr/>
      <dgm:t>
        <a:bodyPr/>
        <a:lstStyle/>
        <a:p>
          <a:r>
            <a:rPr lang="en-US" sz="1200" b="0" i="1" dirty="0" smtClean="0">
              <a:latin typeface="Century Gothic" panose="020B0502020202020204" pitchFamily="34" charset="0"/>
            </a:rPr>
            <a:t>Prepare CBC Strategy &amp; By-law</a:t>
          </a:r>
          <a:endParaRPr lang="en-US" sz="1200" b="0" i="1" dirty="0">
            <a:latin typeface="Century Gothic" panose="020B0502020202020204" pitchFamily="34" charset="0"/>
          </a:endParaRPr>
        </a:p>
      </dgm:t>
    </dgm:pt>
    <dgm:pt modelId="{64ED375F-7DF6-4C68-971A-4A5C70B9DC41}" type="parTrans" cxnId="{59B4BAD4-8BD3-4A4E-B2F8-1855B81A4B27}">
      <dgm:prSet/>
      <dgm:spPr/>
      <dgm:t>
        <a:bodyPr/>
        <a:lstStyle/>
        <a:p>
          <a:endParaRPr lang="en-US"/>
        </a:p>
      </dgm:t>
    </dgm:pt>
    <dgm:pt modelId="{57ECB704-0A6D-4B6E-A358-50A0E5222427}" type="sibTrans" cxnId="{59B4BAD4-8BD3-4A4E-B2F8-1855B81A4B27}">
      <dgm:prSet/>
      <dgm:spPr/>
      <dgm:t>
        <a:bodyPr/>
        <a:lstStyle/>
        <a:p>
          <a:endParaRPr lang="en-US"/>
        </a:p>
      </dgm:t>
    </dgm:pt>
    <dgm:pt modelId="{850F36C9-EDFE-4C89-9004-9B3763C0219E}">
      <dgm:prSet phldrT="[Text]" custT="1"/>
      <dgm:spPr/>
      <dgm:t>
        <a:bodyPr/>
        <a:lstStyle/>
        <a:p>
          <a:r>
            <a:rPr lang="en-US" sz="1200" b="0" dirty="0" smtClean="0">
              <a:latin typeface="Century Gothic" panose="020B0502020202020204" pitchFamily="34" charset="0"/>
            </a:rPr>
            <a:t>Release DC Background Study &amp; By-law</a:t>
          </a:r>
          <a:endParaRPr lang="en-US" sz="1200" b="0" dirty="0">
            <a:latin typeface="Century Gothic" panose="020B0502020202020204" pitchFamily="34" charset="0"/>
          </a:endParaRPr>
        </a:p>
      </dgm:t>
    </dgm:pt>
    <dgm:pt modelId="{1BA07921-A156-4DB9-97C8-91A83056F6F8}" type="parTrans" cxnId="{D15FC446-3F8B-4632-99F1-99DEC0CE194A}">
      <dgm:prSet/>
      <dgm:spPr/>
      <dgm:t>
        <a:bodyPr/>
        <a:lstStyle/>
        <a:p>
          <a:endParaRPr lang="en-US"/>
        </a:p>
      </dgm:t>
    </dgm:pt>
    <dgm:pt modelId="{9A03659F-0E9E-466F-A31E-DD1C791A19E0}" type="sibTrans" cxnId="{D15FC446-3F8B-4632-99F1-99DEC0CE194A}">
      <dgm:prSet/>
      <dgm:spPr/>
      <dgm:t>
        <a:bodyPr/>
        <a:lstStyle/>
        <a:p>
          <a:endParaRPr lang="en-US"/>
        </a:p>
      </dgm:t>
    </dgm:pt>
    <dgm:pt modelId="{6B17E355-74B3-4CD5-A1A8-3FA9E27CA82D}">
      <dgm:prSet phldrT="[Text]" custT="1"/>
      <dgm:spPr/>
      <dgm:t>
        <a:bodyPr/>
        <a:lstStyle/>
        <a:p>
          <a:r>
            <a:rPr lang="en-US" sz="1200" b="0" dirty="0" smtClean="0">
              <a:latin typeface="Century Gothic" panose="020B0502020202020204" pitchFamily="34" charset="0"/>
            </a:rPr>
            <a:t>Preliminary DC Rate Calculation</a:t>
          </a:r>
          <a:endParaRPr lang="en-US" sz="1200" b="0" dirty="0">
            <a:latin typeface="Century Gothic" panose="020B0502020202020204" pitchFamily="34" charset="0"/>
          </a:endParaRPr>
        </a:p>
      </dgm:t>
    </dgm:pt>
    <dgm:pt modelId="{1FEE734B-191F-4D50-BB30-3D1485804F55}" type="parTrans" cxnId="{958322D3-8511-4E30-88D7-4FAF69C59852}">
      <dgm:prSet/>
      <dgm:spPr/>
      <dgm:t>
        <a:bodyPr/>
        <a:lstStyle/>
        <a:p>
          <a:endParaRPr lang="en-US"/>
        </a:p>
      </dgm:t>
    </dgm:pt>
    <dgm:pt modelId="{B45AC488-248C-402C-BE2D-A4CA492C74C5}" type="sibTrans" cxnId="{958322D3-8511-4E30-88D7-4FAF69C59852}">
      <dgm:prSet/>
      <dgm:spPr/>
      <dgm:t>
        <a:bodyPr/>
        <a:lstStyle/>
        <a:p>
          <a:endParaRPr lang="en-US"/>
        </a:p>
      </dgm:t>
    </dgm:pt>
    <dgm:pt modelId="{32D4B9AD-4C0F-4B9E-BF9C-CCC0334C5B49}" type="pres">
      <dgm:prSet presAssocID="{E9729896-23E0-4501-B703-63EE72E8585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59347C6-E4FB-4D09-88E8-728FB7150466}" type="pres">
      <dgm:prSet presAssocID="{B1E0AC2E-6596-4D97-868D-4D4442F7B787}" presName="horFlow" presStyleCnt="0"/>
      <dgm:spPr/>
    </dgm:pt>
    <dgm:pt modelId="{23A068C4-B7BD-4295-A0EC-C88C0ADB2811}" type="pres">
      <dgm:prSet presAssocID="{B1E0AC2E-6596-4D97-868D-4D4442F7B787}" presName="bigChev" presStyleLbl="node1" presStyleIdx="0" presStyleCnt="7" custScaleX="110955" custLinFactNeighborX="-88319"/>
      <dgm:spPr/>
      <dgm:t>
        <a:bodyPr/>
        <a:lstStyle/>
        <a:p>
          <a:endParaRPr lang="en-US"/>
        </a:p>
      </dgm:t>
    </dgm:pt>
    <dgm:pt modelId="{E831041B-E845-4FA7-BF82-CA39F4BDA792}" type="pres">
      <dgm:prSet presAssocID="{37ECBC8B-DC3C-4984-9F1B-EF07B7A1EAF6}" presName="parTrans" presStyleCnt="0"/>
      <dgm:spPr/>
    </dgm:pt>
    <dgm:pt modelId="{CF1B0B27-079C-428F-A946-61DDA2B56050}" type="pres">
      <dgm:prSet presAssocID="{BBE01B1B-02B5-4B8F-8347-92755DDC1F09}" presName="node" presStyleLbl="alignAccFollowNode1" presStyleIdx="0" presStyleCnt="20" custScaleX="1775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EB4187-77B1-4FE5-BE37-1DF0307C1442}" type="pres">
      <dgm:prSet presAssocID="{6142EB80-013F-4961-B6B6-899990E69214}" presName="sibTrans" presStyleCnt="0"/>
      <dgm:spPr/>
    </dgm:pt>
    <dgm:pt modelId="{B4CEFA9F-FBA8-4549-AE25-1AC7679A604A}" type="pres">
      <dgm:prSet presAssocID="{0D507559-2CF7-4A76-B6A0-4256EE7A3098}" presName="node" presStyleLbl="alignAccFollowNode1" presStyleIdx="1" presStyleCnt="20" custScaleX="1775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835CE8-0174-4E94-B64F-72330774FDFA}" type="pres">
      <dgm:prSet presAssocID="{D1D75132-588E-49FB-97F9-BBA96E114213}" presName="sibTrans" presStyleCnt="0"/>
      <dgm:spPr/>
    </dgm:pt>
    <dgm:pt modelId="{3B322221-64B3-4E20-9C26-2115A10679E6}" type="pres">
      <dgm:prSet presAssocID="{DDAA44F9-5049-4E4F-B06C-1015E6402685}" presName="node" presStyleLbl="alignAccFollowNode1" presStyleIdx="2" presStyleCnt="20" custScaleX="1775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19BC6E-9010-471F-A7C4-DE4CC7FCCBAA}" type="pres">
      <dgm:prSet presAssocID="{B1E0AC2E-6596-4D97-868D-4D4442F7B787}" presName="vSp" presStyleCnt="0"/>
      <dgm:spPr/>
    </dgm:pt>
    <dgm:pt modelId="{4290A605-B917-42E1-95A2-FE348F589052}" type="pres">
      <dgm:prSet presAssocID="{679A6FAF-E840-4BF8-A755-51BE4636EEA9}" presName="horFlow" presStyleCnt="0"/>
      <dgm:spPr/>
    </dgm:pt>
    <dgm:pt modelId="{17C42D54-3815-4FCC-8652-5200AD281A1F}" type="pres">
      <dgm:prSet presAssocID="{679A6FAF-E840-4BF8-A755-51BE4636EEA9}" presName="bigChev" presStyleLbl="node1" presStyleIdx="1" presStyleCnt="7" custScaleX="110955" custLinFactNeighborX="-88319"/>
      <dgm:spPr/>
      <dgm:t>
        <a:bodyPr/>
        <a:lstStyle/>
        <a:p>
          <a:endParaRPr lang="en-US"/>
        </a:p>
      </dgm:t>
    </dgm:pt>
    <dgm:pt modelId="{A76D152E-56ED-458A-88B3-04B4314FC85D}" type="pres">
      <dgm:prSet presAssocID="{3325C1E1-670E-408D-8D77-A8DB548B37D7}" presName="parTrans" presStyleCnt="0"/>
      <dgm:spPr/>
    </dgm:pt>
    <dgm:pt modelId="{6F86825F-482A-4970-B12A-6B9CBD77DA67}" type="pres">
      <dgm:prSet presAssocID="{80481522-50B3-446E-8F67-4F0EAC4F3BF0}" presName="node" presStyleLbl="alignAccFollowNode1" presStyleIdx="3" presStyleCnt="20" custScaleX="1775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23901F-10B8-4DF5-A9ED-411EAE1DE724}" type="pres">
      <dgm:prSet presAssocID="{9013C38F-7983-4AFB-ABA0-BBB35F0C1F5D}" presName="sibTrans" presStyleCnt="0"/>
      <dgm:spPr/>
    </dgm:pt>
    <dgm:pt modelId="{60B67EC6-E41F-4945-A495-3C335B937E03}" type="pres">
      <dgm:prSet presAssocID="{BF1B0AA1-B098-4B51-8415-96F8EE01FF4B}" presName="node" presStyleLbl="alignAccFollowNode1" presStyleIdx="4" presStyleCnt="20" custScaleX="177348" custLinFactNeighborX="199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796230-8FA1-46DE-A6C0-48E4BE092A0D}" type="pres">
      <dgm:prSet presAssocID="{179F2D7A-1887-4432-B9F3-DDAF63630950}" presName="sibTrans" presStyleCnt="0"/>
      <dgm:spPr/>
    </dgm:pt>
    <dgm:pt modelId="{458BA298-44F6-45DE-BE16-BFAE7F5C6D44}" type="pres">
      <dgm:prSet presAssocID="{845C0EAE-66D4-4E37-A854-45641CDB1930}" presName="node" presStyleLbl="alignAccFollowNode1" presStyleIdx="5" presStyleCnt="20" custScaleX="177348" custLinFactNeighborX="16463" custLinFactNeighborY="-1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102022-CF7C-4CD7-B145-8B5112800DC7}" type="pres">
      <dgm:prSet presAssocID="{679A6FAF-E840-4BF8-A755-51BE4636EEA9}" presName="vSp" presStyleCnt="0"/>
      <dgm:spPr/>
    </dgm:pt>
    <dgm:pt modelId="{7C6A182E-73DD-4A54-BA1E-6099A77677D6}" type="pres">
      <dgm:prSet presAssocID="{E714331A-DB1B-4FB8-9981-071553E39CB2}" presName="horFlow" presStyleCnt="0"/>
      <dgm:spPr/>
    </dgm:pt>
    <dgm:pt modelId="{FF3495A8-B681-4765-A8C0-825FF0B7011B}" type="pres">
      <dgm:prSet presAssocID="{E714331A-DB1B-4FB8-9981-071553E39CB2}" presName="bigChev" presStyleLbl="node1" presStyleIdx="2" presStyleCnt="7" custScaleX="110955" custLinFactNeighborX="-88319"/>
      <dgm:spPr/>
      <dgm:t>
        <a:bodyPr/>
        <a:lstStyle/>
        <a:p>
          <a:endParaRPr lang="en-US"/>
        </a:p>
      </dgm:t>
    </dgm:pt>
    <dgm:pt modelId="{34EB785E-C9BA-4CF4-B5CE-41094B650BFA}" type="pres">
      <dgm:prSet presAssocID="{3AACF6C6-1874-45BC-8112-D7F0502E8E7E}" presName="parTrans" presStyleCnt="0"/>
      <dgm:spPr/>
    </dgm:pt>
    <dgm:pt modelId="{164745D5-A135-4FE3-B64D-7DAF10DD2F50}" type="pres">
      <dgm:prSet presAssocID="{8731128D-DF5A-41D5-BBB5-D4D14C299931}" presName="node" presStyleLbl="alignAccFollowNode1" presStyleIdx="6" presStyleCnt="20" custScaleX="1381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8D07E5-1D8B-4E9F-90CF-64F2771DF65F}" type="pres">
      <dgm:prSet presAssocID="{BD849B61-F348-4AF3-86D0-6E8BDBC764BC}" presName="sibTrans" presStyleCnt="0"/>
      <dgm:spPr/>
    </dgm:pt>
    <dgm:pt modelId="{63915927-42F5-4A44-9D89-59F369CA8F0D}" type="pres">
      <dgm:prSet presAssocID="{8F0D5E80-FBF2-4B49-A085-1DAC2440C584}" presName="node" presStyleLbl="alignAccFollowNode1" presStyleIdx="7" presStyleCnt="20" custScaleX="1447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5CADF2-A8EE-4087-B665-0DD3A53203B7}" type="pres">
      <dgm:prSet presAssocID="{E714331A-DB1B-4FB8-9981-071553E39CB2}" presName="vSp" presStyleCnt="0"/>
      <dgm:spPr/>
    </dgm:pt>
    <dgm:pt modelId="{5E4372AD-2BB2-4435-9C23-B2DF3B471D89}" type="pres">
      <dgm:prSet presAssocID="{605170AC-C852-4062-BA1B-9B361A26A06D}" presName="horFlow" presStyleCnt="0"/>
      <dgm:spPr/>
    </dgm:pt>
    <dgm:pt modelId="{9E728519-7562-4B5A-83FC-4302431011EA}" type="pres">
      <dgm:prSet presAssocID="{605170AC-C852-4062-BA1B-9B361A26A06D}" presName="bigChev" presStyleLbl="node1" presStyleIdx="3" presStyleCnt="7" custScaleX="110955" custLinFactNeighborX="-88319"/>
      <dgm:spPr/>
      <dgm:t>
        <a:bodyPr/>
        <a:lstStyle/>
        <a:p>
          <a:endParaRPr lang="en-US"/>
        </a:p>
      </dgm:t>
    </dgm:pt>
    <dgm:pt modelId="{B68A55D8-A3FC-490B-A5A9-F30FC76AF0C1}" type="pres">
      <dgm:prSet presAssocID="{7C20CED5-DE39-4F80-90F4-FAB464C8BA84}" presName="parTrans" presStyleCnt="0"/>
      <dgm:spPr/>
    </dgm:pt>
    <dgm:pt modelId="{D29D9F6E-C283-4E6E-A9EF-6EE410A4AFE6}" type="pres">
      <dgm:prSet presAssocID="{07180F2B-231B-460B-89FE-3128CF387BD5}" presName="node" presStyleLbl="alignAccFollowNode1" presStyleIdx="8" presStyleCnt="20" custScaleX="1462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F6D2E3-68C6-4F6C-BA09-ED2B87C36D7B}" type="pres">
      <dgm:prSet presAssocID="{2568F31A-D171-437C-A867-E18D6EF24E7A}" presName="sibTrans" presStyleCnt="0"/>
      <dgm:spPr/>
    </dgm:pt>
    <dgm:pt modelId="{3E6158A3-6E16-4A8E-9571-669B0BEC2C59}" type="pres">
      <dgm:prSet presAssocID="{01D4388A-BC69-4B18-94B5-FCB7F893342C}" presName="node" presStyleLbl="alignAccFollowNode1" presStyleIdx="9" presStyleCnt="20" custScaleX="1747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339CCC-6FDF-4B8A-8297-364BD653D54A}" type="pres">
      <dgm:prSet presAssocID="{605170AC-C852-4062-BA1B-9B361A26A06D}" presName="vSp" presStyleCnt="0"/>
      <dgm:spPr/>
    </dgm:pt>
    <dgm:pt modelId="{EEEDF242-EFB2-4F16-83CE-5C6D9D41860A}" type="pres">
      <dgm:prSet presAssocID="{5F18B281-799E-480A-8E7F-C2B11B02E529}" presName="horFlow" presStyleCnt="0"/>
      <dgm:spPr/>
    </dgm:pt>
    <dgm:pt modelId="{29DC7E51-DB2B-492B-810F-3F4421A36614}" type="pres">
      <dgm:prSet presAssocID="{5F18B281-799E-480A-8E7F-C2B11B02E529}" presName="bigChev" presStyleLbl="node1" presStyleIdx="4" presStyleCnt="7" custScaleX="110955" custLinFactNeighborX="-73058" custLinFactNeighborY="-6314"/>
      <dgm:spPr/>
      <dgm:t>
        <a:bodyPr/>
        <a:lstStyle/>
        <a:p>
          <a:endParaRPr lang="en-US"/>
        </a:p>
      </dgm:t>
    </dgm:pt>
    <dgm:pt modelId="{E42D57D0-CD3A-4EA1-B8DE-69341CD70518}" type="pres">
      <dgm:prSet presAssocID="{1FEE734B-191F-4D50-BB30-3D1485804F55}" presName="parTrans" presStyleCnt="0"/>
      <dgm:spPr/>
    </dgm:pt>
    <dgm:pt modelId="{35D2397D-B377-4DB2-AB89-D6667A2D6710}" type="pres">
      <dgm:prSet presAssocID="{6B17E355-74B3-4CD5-A1A8-3FA9E27CA82D}" presName="node" presStyleLbl="alignAccFollowNode1" presStyleIdx="10" presStyleCnt="20" custScaleX="1576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8F645-73D3-49EF-85F1-FEA0CF27E709}" type="pres">
      <dgm:prSet presAssocID="{B45AC488-248C-402C-BE2D-A4CA492C74C5}" presName="sibTrans" presStyleCnt="0"/>
      <dgm:spPr/>
    </dgm:pt>
    <dgm:pt modelId="{02C7EDDC-347C-4320-9CB6-C7205595D706}" type="pres">
      <dgm:prSet presAssocID="{FD4B83F7-4EED-4040-9072-19BD35C91754}" presName="node" presStyleLbl="alignAccFollowNode1" presStyleIdx="11" presStyleCnt="20" custScaleX="1837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6BEB4D-1229-4AD6-A47C-1F134A470EF0}" type="pres">
      <dgm:prSet presAssocID="{6A21B89D-5337-4EFD-BCB6-E80249A3B8E8}" presName="sibTrans" presStyleCnt="0"/>
      <dgm:spPr/>
    </dgm:pt>
    <dgm:pt modelId="{4569049A-8AAD-4C53-AB3C-A85591D00407}" type="pres">
      <dgm:prSet presAssocID="{7306A554-0346-497C-A9B1-4BC67B49538F}" presName="node" presStyleLbl="alignAccFollowNode1" presStyleIdx="12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4FBFB6-DDC9-4835-9ABA-BF08BC0F8D7E}" type="pres">
      <dgm:prSet presAssocID="{344C2F19-7A1D-485A-BF6E-CE7367EAC22B}" presName="sibTrans" presStyleCnt="0"/>
      <dgm:spPr/>
    </dgm:pt>
    <dgm:pt modelId="{35458C0E-221C-4C01-B8BC-991856008EA1}" type="pres">
      <dgm:prSet presAssocID="{C0BF1539-9004-4D99-A2B2-8F8AD7153DF8}" presName="node" presStyleLbl="alignAccFollowNode1" presStyleIdx="13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2A643B-E72F-4250-AA76-191388B55208}" type="pres">
      <dgm:prSet presAssocID="{5F18B281-799E-480A-8E7F-C2B11B02E529}" presName="vSp" presStyleCnt="0"/>
      <dgm:spPr/>
    </dgm:pt>
    <dgm:pt modelId="{6D15207F-1CB5-4EF4-A053-0334869FB9FD}" type="pres">
      <dgm:prSet presAssocID="{B83956E6-A28F-4526-83C2-C6733C6D0844}" presName="horFlow" presStyleCnt="0"/>
      <dgm:spPr/>
    </dgm:pt>
    <dgm:pt modelId="{3DD6577D-0474-4B90-A61B-59070F6E4A77}" type="pres">
      <dgm:prSet presAssocID="{B83956E6-A28F-4526-83C2-C6733C6D0844}" presName="bigChev" presStyleLbl="node1" presStyleIdx="5" presStyleCnt="7" custScaleX="111150" custLinFactNeighborX="-73058" custLinFactNeighborY="-4942"/>
      <dgm:spPr/>
      <dgm:t>
        <a:bodyPr/>
        <a:lstStyle/>
        <a:p>
          <a:endParaRPr lang="en-US"/>
        </a:p>
      </dgm:t>
    </dgm:pt>
    <dgm:pt modelId="{5B1248D6-82C9-48E6-96F3-B41D1CF2BCEE}" type="pres">
      <dgm:prSet presAssocID="{1BA07921-A156-4DB9-97C8-91A83056F6F8}" presName="parTrans" presStyleCnt="0"/>
      <dgm:spPr/>
    </dgm:pt>
    <dgm:pt modelId="{516AE838-E139-4C2F-BDDF-AF3AFFD97CFD}" type="pres">
      <dgm:prSet presAssocID="{850F36C9-EDFE-4C89-9004-9B3763C0219E}" presName="node" presStyleLbl="alignAccFollowNode1" presStyleIdx="14" presStyleCnt="20" custScaleX="1393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9939B5-BFB1-4757-83FA-A8E978D07C15}" type="pres">
      <dgm:prSet presAssocID="{9A03659F-0E9E-466F-A31E-DD1C791A19E0}" presName="sibTrans" presStyleCnt="0"/>
      <dgm:spPr/>
    </dgm:pt>
    <dgm:pt modelId="{3AD1C6C5-DFE4-47AC-826E-5C5ABA896D56}" type="pres">
      <dgm:prSet presAssocID="{7A6F49EB-FCE6-46A2-B0A5-3933EBFF4ED5}" presName="node" presStyleLbl="alignAccFollowNode1" presStyleIdx="15" presStyleCnt="20" custScaleX="1203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757266-C493-42C8-A614-09DEAAAE290E}" type="pres">
      <dgm:prSet presAssocID="{99037122-E9BA-4963-88DA-B26466B6D017}" presName="sibTrans" presStyleCnt="0"/>
      <dgm:spPr/>
    </dgm:pt>
    <dgm:pt modelId="{565BF702-7169-4342-9932-72095B3AAA52}" type="pres">
      <dgm:prSet presAssocID="{6FA7C87C-055F-4C4C-AC38-F5E1852BFDDF}" presName="node" presStyleLbl="alignAccFollowNode1" presStyleIdx="16" presStyleCnt="20" custScaleX="150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C47C07-1396-40F3-9400-A7974CD676C0}" type="pres">
      <dgm:prSet presAssocID="{D1A77E28-1F90-4789-8413-C3593615E39C}" presName="sibTrans" presStyleCnt="0"/>
      <dgm:spPr/>
    </dgm:pt>
    <dgm:pt modelId="{C954FF1D-5B9C-4FA2-A209-A80F01302CE0}" type="pres">
      <dgm:prSet presAssocID="{8AA5ACEE-70F6-4593-B6B2-C6E9CA0C5891}" presName="node" presStyleLbl="alignAccFollowNode1" presStyleIdx="17" presStyleCnt="20" custScaleX="131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787F3-6531-45FD-8C61-8624216BC569}" type="pres">
      <dgm:prSet presAssocID="{B83956E6-A28F-4526-83C2-C6733C6D0844}" presName="vSp" presStyleCnt="0"/>
      <dgm:spPr/>
    </dgm:pt>
    <dgm:pt modelId="{03F6938C-8B58-45B4-AA27-16CF63D4DAA4}" type="pres">
      <dgm:prSet presAssocID="{8A2D3FD9-1525-4B4E-8C2B-CCD6B47C0C83}" presName="horFlow" presStyleCnt="0"/>
      <dgm:spPr/>
    </dgm:pt>
    <dgm:pt modelId="{E60179C1-18A9-48B6-83EB-0551883714CB}" type="pres">
      <dgm:prSet presAssocID="{8A2D3FD9-1525-4B4E-8C2B-CCD6B47C0C83}" presName="bigChev" presStyleLbl="node1" presStyleIdx="6" presStyleCnt="7" custScaleX="102635" custLinFactNeighborX="-73058" custLinFactNeighborY="-3570"/>
      <dgm:spPr/>
      <dgm:t>
        <a:bodyPr/>
        <a:lstStyle/>
        <a:p>
          <a:endParaRPr lang="en-US"/>
        </a:p>
      </dgm:t>
    </dgm:pt>
    <dgm:pt modelId="{9157E999-5A41-4CDC-9CE7-69F3D4FA697F}" type="pres">
      <dgm:prSet presAssocID="{64ED375F-7DF6-4C68-971A-4A5C70B9DC41}" presName="parTrans" presStyleCnt="0"/>
      <dgm:spPr/>
    </dgm:pt>
    <dgm:pt modelId="{BB817D18-55D0-41EE-944E-F6C7603C607E}" type="pres">
      <dgm:prSet presAssocID="{EEB38781-A671-411C-B51E-DE5326A0D9F7}" presName="node" presStyleLbl="alignAccFollowNode1" presStyleIdx="18" presStyleCnt="20" custScaleX="1512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E17603-E59C-486D-B604-DAFF01BE7799}" type="pres">
      <dgm:prSet presAssocID="{57ECB704-0A6D-4B6E-A358-50A0E5222427}" presName="sibTrans" presStyleCnt="0"/>
      <dgm:spPr/>
    </dgm:pt>
    <dgm:pt modelId="{BC69147B-E160-46AC-BB58-8265737A25BC}" type="pres">
      <dgm:prSet presAssocID="{15A1469C-85E6-4D7C-A3D0-819C0A261CC5}" presName="node" presStyleLbl="alignAccFollowNode1" presStyleIdx="19" presStyleCnt="20" custScaleX="1345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1668F3-A1B7-4AC9-9B76-7046EA3DDACB}" type="presOf" srcId="{BBE01B1B-02B5-4B8F-8347-92755DDC1F09}" destId="{CF1B0B27-079C-428F-A946-61DDA2B56050}" srcOrd="0" destOrd="0" presId="urn:microsoft.com/office/officeart/2005/8/layout/lProcess3"/>
    <dgm:cxn modelId="{38674740-1518-418E-B96F-8492A78E3E6B}" srcId="{B1E0AC2E-6596-4D97-868D-4D4442F7B787}" destId="{BBE01B1B-02B5-4B8F-8347-92755DDC1F09}" srcOrd="0" destOrd="0" parTransId="{37ECBC8B-DC3C-4984-9F1B-EF07B7A1EAF6}" sibTransId="{6142EB80-013F-4961-B6B6-899990E69214}"/>
    <dgm:cxn modelId="{1BE1B5FB-17DF-4CFD-913A-46F23462D840}" type="presOf" srcId="{BF1B0AA1-B098-4B51-8415-96F8EE01FF4B}" destId="{60B67EC6-E41F-4945-A495-3C335B937E03}" srcOrd="0" destOrd="0" presId="urn:microsoft.com/office/officeart/2005/8/layout/lProcess3"/>
    <dgm:cxn modelId="{21663AE3-331E-4E62-86F3-692E6F982F57}" type="presOf" srcId="{0D507559-2CF7-4A76-B6A0-4256EE7A3098}" destId="{B4CEFA9F-FBA8-4549-AE25-1AC7679A604A}" srcOrd="0" destOrd="0" presId="urn:microsoft.com/office/officeart/2005/8/layout/lProcess3"/>
    <dgm:cxn modelId="{F4CEDC9C-CDE9-463F-B1CD-DB5F695671B4}" srcId="{679A6FAF-E840-4BF8-A755-51BE4636EEA9}" destId="{80481522-50B3-446E-8F67-4F0EAC4F3BF0}" srcOrd="0" destOrd="0" parTransId="{3325C1E1-670E-408D-8D77-A8DB548B37D7}" sibTransId="{9013C38F-7983-4AFB-ABA0-BBB35F0C1F5D}"/>
    <dgm:cxn modelId="{8542F202-5E97-4B7E-A026-16934FDF7E31}" type="presOf" srcId="{7A6F49EB-FCE6-46A2-B0A5-3933EBFF4ED5}" destId="{3AD1C6C5-DFE4-47AC-826E-5C5ABA896D56}" srcOrd="0" destOrd="0" presId="urn:microsoft.com/office/officeart/2005/8/layout/lProcess3"/>
    <dgm:cxn modelId="{D9CF9212-4C9F-4AC8-8B3D-6F8C760E2146}" type="presOf" srcId="{01D4388A-BC69-4B18-94B5-FCB7F893342C}" destId="{3E6158A3-6E16-4A8E-9571-669B0BEC2C59}" srcOrd="0" destOrd="0" presId="urn:microsoft.com/office/officeart/2005/8/layout/lProcess3"/>
    <dgm:cxn modelId="{0D482E17-AD5B-4060-996D-B06CC38188E4}" srcId="{E714331A-DB1B-4FB8-9981-071553E39CB2}" destId="{8F0D5E80-FBF2-4B49-A085-1DAC2440C584}" srcOrd="1" destOrd="0" parTransId="{7D344307-2710-472D-B596-57EFB3ED8714}" sibTransId="{0F35C286-D734-453A-BC03-DBCF26069411}"/>
    <dgm:cxn modelId="{63BE6B58-BD45-47C5-ABCA-2FD94CA3667D}" srcId="{5F18B281-799E-480A-8E7F-C2B11B02E529}" destId="{7306A554-0346-497C-A9B1-4BC67B49538F}" srcOrd="2" destOrd="0" parTransId="{901F3168-8FD8-4727-9DCB-CF01DF7AFDA3}" sibTransId="{344C2F19-7A1D-485A-BF6E-CE7367EAC22B}"/>
    <dgm:cxn modelId="{05111E18-239E-49A5-B7B9-5FFDAB1E890F}" type="presOf" srcId="{850F36C9-EDFE-4C89-9004-9B3763C0219E}" destId="{516AE838-E139-4C2F-BDDF-AF3AFFD97CFD}" srcOrd="0" destOrd="0" presId="urn:microsoft.com/office/officeart/2005/8/layout/lProcess3"/>
    <dgm:cxn modelId="{1A9577CC-B29A-4F91-9829-B819257E35B9}" type="presOf" srcId="{679A6FAF-E840-4BF8-A755-51BE4636EEA9}" destId="{17C42D54-3815-4FCC-8652-5200AD281A1F}" srcOrd="0" destOrd="0" presId="urn:microsoft.com/office/officeart/2005/8/layout/lProcess3"/>
    <dgm:cxn modelId="{98C9DDEA-16F4-4392-BF3E-CA46B306C770}" type="presOf" srcId="{80481522-50B3-446E-8F67-4F0EAC4F3BF0}" destId="{6F86825F-482A-4970-B12A-6B9CBD77DA67}" srcOrd="0" destOrd="0" presId="urn:microsoft.com/office/officeart/2005/8/layout/lProcess3"/>
    <dgm:cxn modelId="{603A8001-177C-4727-8D55-A049D341AFD1}" srcId="{E9729896-23E0-4501-B703-63EE72E8585E}" destId="{5F18B281-799E-480A-8E7F-C2B11B02E529}" srcOrd="4" destOrd="0" parTransId="{B4B274CC-12DE-4201-9BE0-781CFC0A2850}" sibTransId="{124007CF-2BE2-42D3-B00E-0936BFC58114}"/>
    <dgm:cxn modelId="{44C0E0D7-8B78-454C-A679-6F6E18E062A3}" srcId="{E9729896-23E0-4501-B703-63EE72E8585E}" destId="{679A6FAF-E840-4BF8-A755-51BE4636EEA9}" srcOrd="1" destOrd="0" parTransId="{C8448E8D-2BC6-486C-AFE7-4352C772AAD4}" sibTransId="{5FE15FC6-A831-4722-B7F5-39CF9AA9FA08}"/>
    <dgm:cxn modelId="{14BD347E-4E2A-496A-A0CB-CF7FD4EEBAD5}" type="presOf" srcId="{07180F2B-231B-460B-89FE-3128CF387BD5}" destId="{D29D9F6E-C283-4E6E-A9EF-6EE410A4AFE6}" srcOrd="0" destOrd="0" presId="urn:microsoft.com/office/officeart/2005/8/layout/lProcess3"/>
    <dgm:cxn modelId="{8447AFA9-3628-43A7-BC13-9FD1EBA7E665}" type="presOf" srcId="{6FA7C87C-055F-4C4C-AC38-F5E1852BFDDF}" destId="{565BF702-7169-4342-9932-72095B3AAA52}" srcOrd="0" destOrd="0" presId="urn:microsoft.com/office/officeart/2005/8/layout/lProcess3"/>
    <dgm:cxn modelId="{6AD19C70-B8CC-4A9B-A219-B1635E7D00B4}" srcId="{E9729896-23E0-4501-B703-63EE72E8585E}" destId="{B1E0AC2E-6596-4D97-868D-4D4442F7B787}" srcOrd="0" destOrd="0" parTransId="{4987AAF3-32A4-4B35-B3E6-D70633F1DAB0}" sibTransId="{71818A51-9EAC-4EE4-8AD8-D1F85691FE6B}"/>
    <dgm:cxn modelId="{F7B373EB-2ED4-4570-B5E9-19D99AA53308}" srcId="{E714331A-DB1B-4FB8-9981-071553E39CB2}" destId="{8731128D-DF5A-41D5-BBB5-D4D14C299931}" srcOrd="0" destOrd="0" parTransId="{3AACF6C6-1874-45BC-8112-D7F0502E8E7E}" sibTransId="{BD849B61-F348-4AF3-86D0-6E8BDBC764BC}"/>
    <dgm:cxn modelId="{9EF1F805-EC70-4898-977D-4BB887528D4B}" type="presOf" srcId="{B1E0AC2E-6596-4D97-868D-4D4442F7B787}" destId="{23A068C4-B7BD-4295-A0EC-C88C0ADB2811}" srcOrd="0" destOrd="0" presId="urn:microsoft.com/office/officeart/2005/8/layout/lProcess3"/>
    <dgm:cxn modelId="{5B3AA793-E862-4031-8F43-10DCE86B05EF}" type="presOf" srcId="{5F18B281-799E-480A-8E7F-C2B11B02E529}" destId="{29DC7E51-DB2B-492B-810F-3F4421A36614}" srcOrd="0" destOrd="0" presId="urn:microsoft.com/office/officeart/2005/8/layout/lProcess3"/>
    <dgm:cxn modelId="{0F750555-98CF-4076-80D7-A84A01DA7131}" type="presOf" srcId="{B83956E6-A28F-4526-83C2-C6733C6D0844}" destId="{3DD6577D-0474-4B90-A61B-59070F6E4A77}" srcOrd="0" destOrd="0" presId="urn:microsoft.com/office/officeart/2005/8/layout/lProcess3"/>
    <dgm:cxn modelId="{BC87ACF5-B173-4AC4-A048-40809D0BDF6C}" type="presOf" srcId="{605170AC-C852-4062-BA1B-9B361A26A06D}" destId="{9E728519-7562-4B5A-83FC-4302431011EA}" srcOrd="0" destOrd="0" presId="urn:microsoft.com/office/officeart/2005/8/layout/lProcess3"/>
    <dgm:cxn modelId="{55559C64-74FC-46B4-A0F7-B7F956B8DEA4}" type="presOf" srcId="{DDAA44F9-5049-4E4F-B06C-1015E6402685}" destId="{3B322221-64B3-4E20-9C26-2115A10679E6}" srcOrd="0" destOrd="0" presId="urn:microsoft.com/office/officeart/2005/8/layout/lProcess3"/>
    <dgm:cxn modelId="{0DBBB05E-D384-4CA8-9A21-923EC09838F8}" type="presOf" srcId="{EEB38781-A671-411C-B51E-DE5326A0D9F7}" destId="{BB817D18-55D0-41EE-944E-F6C7603C607E}" srcOrd="0" destOrd="0" presId="urn:microsoft.com/office/officeart/2005/8/layout/lProcess3"/>
    <dgm:cxn modelId="{E9FA728E-3146-4E4D-9615-5D0E5E2ED213}" type="presOf" srcId="{C0BF1539-9004-4D99-A2B2-8F8AD7153DF8}" destId="{35458C0E-221C-4C01-B8BC-991856008EA1}" srcOrd="0" destOrd="0" presId="urn:microsoft.com/office/officeart/2005/8/layout/lProcess3"/>
    <dgm:cxn modelId="{8A15BFED-3371-44E4-A8C3-DECA4881D04C}" type="presOf" srcId="{6B17E355-74B3-4CD5-A1A8-3FA9E27CA82D}" destId="{35D2397D-B377-4DB2-AB89-D6667A2D6710}" srcOrd="0" destOrd="0" presId="urn:microsoft.com/office/officeart/2005/8/layout/lProcess3"/>
    <dgm:cxn modelId="{3CD82FF1-9CC3-4679-8CD0-5FA36326442E}" srcId="{605170AC-C852-4062-BA1B-9B361A26A06D}" destId="{07180F2B-231B-460B-89FE-3128CF387BD5}" srcOrd="0" destOrd="0" parTransId="{7C20CED5-DE39-4F80-90F4-FAB464C8BA84}" sibTransId="{2568F31A-D171-437C-A867-E18D6EF24E7A}"/>
    <dgm:cxn modelId="{295B7C15-6681-463A-8C70-CF37B7A3B1FD}" srcId="{E9729896-23E0-4501-B703-63EE72E8585E}" destId="{605170AC-C852-4062-BA1B-9B361A26A06D}" srcOrd="3" destOrd="0" parTransId="{3201692B-EF06-45EC-AE24-3C2423317449}" sibTransId="{24B67297-BAAD-4FC7-967A-23A14B4BBAE6}"/>
    <dgm:cxn modelId="{0A45FFDF-D13F-4149-881B-36ED9C27B452}" srcId="{5F18B281-799E-480A-8E7F-C2B11B02E529}" destId="{FD4B83F7-4EED-4040-9072-19BD35C91754}" srcOrd="1" destOrd="0" parTransId="{60FDA950-A3BD-46AB-8EE0-D67A81C275B2}" sibTransId="{6A21B89D-5337-4EFD-BCB6-E80249A3B8E8}"/>
    <dgm:cxn modelId="{DF8FDCF8-5598-4496-8E5F-8A34BD9FF9E1}" srcId="{8A2D3FD9-1525-4B4E-8C2B-CCD6B47C0C83}" destId="{15A1469C-85E6-4D7C-A3D0-819C0A261CC5}" srcOrd="1" destOrd="0" parTransId="{188834FA-BA2D-49C9-9E68-183DFBAFFDD7}" sibTransId="{C3B21176-3B30-40FC-B64A-D8BDCDD6F0C7}"/>
    <dgm:cxn modelId="{367EC9AA-4654-44FC-B7D6-1166361E0251}" srcId="{B1E0AC2E-6596-4D97-868D-4D4442F7B787}" destId="{0D507559-2CF7-4A76-B6A0-4256EE7A3098}" srcOrd="1" destOrd="0" parTransId="{ECEB64A7-94AD-4323-BDF9-81C3FDB7646F}" sibTransId="{D1D75132-588E-49FB-97F9-BBA96E114213}"/>
    <dgm:cxn modelId="{4AD0182F-E235-48C2-8DF6-1EBF65790F8B}" type="presOf" srcId="{15A1469C-85E6-4D7C-A3D0-819C0A261CC5}" destId="{BC69147B-E160-46AC-BB58-8265737A25BC}" srcOrd="0" destOrd="0" presId="urn:microsoft.com/office/officeart/2005/8/layout/lProcess3"/>
    <dgm:cxn modelId="{66AFAEE4-DC2F-4809-BA1E-5A6A9B178FC2}" type="presOf" srcId="{E714331A-DB1B-4FB8-9981-071553E39CB2}" destId="{FF3495A8-B681-4765-A8C0-825FF0B7011B}" srcOrd="0" destOrd="0" presId="urn:microsoft.com/office/officeart/2005/8/layout/lProcess3"/>
    <dgm:cxn modelId="{D15FC446-3F8B-4632-99F1-99DEC0CE194A}" srcId="{B83956E6-A28F-4526-83C2-C6733C6D0844}" destId="{850F36C9-EDFE-4C89-9004-9B3763C0219E}" srcOrd="0" destOrd="0" parTransId="{1BA07921-A156-4DB9-97C8-91A83056F6F8}" sibTransId="{9A03659F-0E9E-466F-A31E-DD1C791A19E0}"/>
    <dgm:cxn modelId="{E6E79AFD-0A64-45EF-805F-BD782A79CD83}" srcId="{E9729896-23E0-4501-B703-63EE72E8585E}" destId="{8A2D3FD9-1525-4B4E-8C2B-CCD6B47C0C83}" srcOrd="6" destOrd="0" parTransId="{15B54F45-4434-41C4-86EB-CD8D860F63D2}" sibTransId="{D5913A9B-0376-4BD4-B5C7-46D8BC8F0084}"/>
    <dgm:cxn modelId="{B15B1B54-C08F-484F-B4A8-A4AA6F405B89}" srcId="{E9729896-23E0-4501-B703-63EE72E8585E}" destId="{E714331A-DB1B-4FB8-9981-071553E39CB2}" srcOrd="2" destOrd="0" parTransId="{8F899192-3531-4BA4-9BD7-7ED57469A897}" sibTransId="{D77466B2-BB08-4781-B8BA-6BCD4EB4EF47}"/>
    <dgm:cxn modelId="{24EB623D-601F-45E7-8877-BE41E061ED62}" srcId="{B83956E6-A28F-4526-83C2-C6733C6D0844}" destId="{7A6F49EB-FCE6-46A2-B0A5-3933EBFF4ED5}" srcOrd="1" destOrd="0" parTransId="{FE8C0363-E13F-44A9-8A67-96E6AA7D259D}" sibTransId="{99037122-E9BA-4963-88DA-B26466B6D017}"/>
    <dgm:cxn modelId="{A0420A3A-A599-40E9-ADF7-EC6F0F1F01AC}" type="presOf" srcId="{8A2D3FD9-1525-4B4E-8C2B-CCD6B47C0C83}" destId="{E60179C1-18A9-48B6-83EB-0551883714CB}" srcOrd="0" destOrd="0" presId="urn:microsoft.com/office/officeart/2005/8/layout/lProcess3"/>
    <dgm:cxn modelId="{F4D5CE32-9715-4568-ADA1-468447519580}" type="presOf" srcId="{8731128D-DF5A-41D5-BBB5-D4D14C299931}" destId="{164745D5-A135-4FE3-B64D-7DAF10DD2F50}" srcOrd="0" destOrd="0" presId="urn:microsoft.com/office/officeart/2005/8/layout/lProcess3"/>
    <dgm:cxn modelId="{96A31E11-D3F4-4556-B562-BAFEEC5D3FD1}" srcId="{679A6FAF-E840-4BF8-A755-51BE4636EEA9}" destId="{845C0EAE-66D4-4E37-A854-45641CDB1930}" srcOrd="2" destOrd="0" parTransId="{ADE80A60-624C-40E6-A158-688894E151B5}" sibTransId="{B73A1AC6-53C6-4A8F-A3BB-4114DF97D849}"/>
    <dgm:cxn modelId="{F166E7F2-E27A-433F-9B22-FF507A64B85F}" srcId="{E9729896-23E0-4501-B703-63EE72E8585E}" destId="{B83956E6-A28F-4526-83C2-C6733C6D0844}" srcOrd="5" destOrd="0" parTransId="{266C9CC0-5AD8-482D-8C20-BD16D25782FD}" sibTransId="{4F99B1C0-DC43-41A9-A03A-4A5DE3D68F56}"/>
    <dgm:cxn modelId="{269E06FB-741E-452E-A8C6-26732A9D4708}" type="presOf" srcId="{8F0D5E80-FBF2-4B49-A085-1DAC2440C584}" destId="{63915927-42F5-4A44-9D89-59F369CA8F0D}" srcOrd="0" destOrd="0" presId="urn:microsoft.com/office/officeart/2005/8/layout/lProcess3"/>
    <dgm:cxn modelId="{B74F0993-618E-4239-B3CC-673B7BA39A50}" type="presOf" srcId="{FD4B83F7-4EED-4040-9072-19BD35C91754}" destId="{02C7EDDC-347C-4320-9CB6-C7205595D706}" srcOrd="0" destOrd="0" presId="urn:microsoft.com/office/officeart/2005/8/layout/lProcess3"/>
    <dgm:cxn modelId="{ECD5638B-1643-441D-81C0-A3711F70191B}" srcId="{5F18B281-799E-480A-8E7F-C2B11B02E529}" destId="{C0BF1539-9004-4D99-A2B2-8F8AD7153DF8}" srcOrd="3" destOrd="0" parTransId="{D2519402-D610-4E9C-BE3F-4CB21423FF62}" sibTransId="{53ADEDCF-2035-4F29-BA2C-09450505031F}"/>
    <dgm:cxn modelId="{DF93FF3C-33CE-4FBE-99C9-CA8624AEF018}" srcId="{B83956E6-A28F-4526-83C2-C6733C6D0844}" destId="{6FA7C87C-055F-4C4C-AC38-F5E1852BFDDF}" srcOrd="2" destOrd="0" parTransId="{0EB9D4DD-6B96-4831-B8FC-25EE9CB0A7EB}" sibTransId="{D1A77E28-1F90-4789-8413-C3593615E39C}"/>
    <dgm:cxn modelId="{A09ECA6F-F8A7-43DF-99D5-B1AD7F5229FE}" type="presOf" srcId="{845C0EAE-66D4-4E37-A854-45641CDB1930}" destId="{458BA298-44F6-45DE-BE16-BFAE7F5C6D44}" srcOrd="0" destOrd="0" presId="urn:microsoft.com/office/officeart/2005/8/layout/lProcess3"/>
    <dgm:cxn modelId="{2742FFD3-2E6E-4AFA-B39E-2703F7B1CA7E}" type="presOf" srcId="{8AA5ACEE-70F6-4593-B6B2-C6E9CA0C5891}" destId="{C954FF1D-5B9C-4FA2-A209-A80F01302CE0}" srcOrd="0" destOrd="0" presId="urn:microsoft.com/office/officeart/2005/8/layout/lProcess3"/>
    <dgm:cxn modelId="{902E1664-7EDD-4841-8209-613BDB6CBC42}" srcId="{679A6FAF-E840-4BF8-A755-51BE4636EEA9}" destId="{BF1B0AA1-B098-4B51-8415-96F8EE01FF4B}" srcOrd="1" destOrd="0" parTransId="{0590AED0-7CCC-40E5-AC64-5490005E9ADE}" sibTransId="{179F2D7A-1887-4432-B9F3-DDAF63630950}"/>
    <dgm:cxn modelId="{08EBEBB5-C980-4C0B-AE73-E2C62BB48643}" srcId="{B1E0AC2E-6596-4D97-868D-4D4442F7B787}" destId="{DDAA44F9-5049-4E4F-B06C-1015E6402685}" srcOrd="2" destOrd="0" parTransId="{C37F545A-2638-46BA-8016-98F62D70C741}" sibTransId="{C8C502A1-C630-4F90-A391-C323E78D9709}"/>
    <dgm:cxn modelId="{75F7388D-3DE8-4511-A5EB-BE370526CCCE}" type="presOf" srcId="{E9729896-23E0-4501-B703-63EE72E8585E}" destId="{32D4B9AD-4C0F-4B9E-BF9C-CCC0334C5B49}" srcOrd="0" destOrd="0" presId="urn:microsoft.com/office/officeart/2005/8/layout/lProcess3"/>
    <dgm:cxn modelId="{739AE146-7EC0-48DD-A323-DF684579E4B6}" srcId="{605170AC-C852-4062-BA1B-9B361A26A06D}" destId="{01D4388A-BC69-4B18-94B5-FCB7F893342C}" srcOrd="1" destOrd="0" parTransId="{AA8C0FC7-9CEB-4F99-A4C0-1EB90E8A0BD2}" sibTransId="{CA549406-2877-42F3-84B6-E15BD8A0AB75}"/>
    <dgm:cxn modelId="{59B4BAD4-8BD3-4A4E-B2F8-1855B81A4B27}" srcId="{8A2D3FD9-1525-4B4E-8C2B-CCD6B47C0C83}" destId="{EEB38781-A671-411C-B51E-DE5326A0D9F7}" srcOrd="0" destOrd="0" parTransId="{64ED375F-7DF6-4C68-971A-4A5C70B9DC41}" sibTransId="{57ECB704-0A6D-4B6E-A358-50A0E5222427}"/>
    <dgm:cxn modelId="{674F959C-4679-4BC0-8487-274319949276}" type="presOf" srcId="{7306A554-0346-497C-A9B1-4BC67B49538F}" destId="{4569049A-8AAD-4C53-AB3C-A85591D00407}" srcOrd="0" destOrd="0" presId="urn:microsoft.com/office/officeart/2005/8/layout/lProcess3"/>
    <dgm:cxn modelId="{958322D3-8511-4E30-88D7-4FAF69C59852}" srcId="{5F18B281-799E-480A-8E7F-C2B11B02E529}" destId="{6B17E355-74B3-4CD5-A1A8-3FA9E27CA82D}" srcOrd="0" destOrd="0" parTransId="{1FEE734B-191F-4D50-BB30-3D1485804F55}" sibTransId="{B45AC488-248C-402C-BE2D-A4CA492C74C5}"/>
    <dgm:cxn modelId="{D1A5674F-C846-472E-9A11-A89CF0F4EE6D}" srcId="{B83956E6-A28F-4526-83C2-C6733C6D0844}" destId="{8AA5ACEE-70F6-4593-B6B2-C6E9CA0C5891}" srcOrd="3" destOrd="0" parTransId="{71588090-6B72-42C4-A899-BCDA66C5A2B3}" sibTransId="{A893B5E1-C5F5-4B03-B3E0-2CD4ED8B2E2C}"/>
    <dgm:cxn modelId="{804FA81F-9D3D-43D4-8E87-5491A2D9342F}" type="presParOf" srcId="{32D4B9AD-4C0F-4B9E-BF9C-CCC0334C5B49}" destId="{259347C6-E4FB-4D09-88E8-728FB7150466}" srcOrd="0" destOrd="0" presId="urn:microsoft.com/office/officeart/2005/8/layout/lProcess3"/>
    <dgm:cxn modelId="{7B6E7517-A464-4810-BD5E-929FD419A9A5}" type="presParOf" srcId="{259347C6-E4FB-4D09-88E8-728FB7150466}" destId="{23A068C4-B7BD-4295-A0EC-C88C0ADB2811}" srcOrd="0" destOrd="0" presId="urn:microsoft.com/office/officeart/2005/8/layout/lProcess3"/>
    <dgm:cxn modelId="{BF83348D-526A-4E0D-8F86-0EFDE566D5A9}" type="presParOf" srcId="{259347C6-E4FB-4D09-88E8-728FB7150466}" destId="{E831041B-E845-4FA7-BF82-CA39F4BDA792}" srcOrd="1" destOrd="0" presId="urn:microsoft.com/office/officeart/2005/8/layout/lProcess3"/>
    <dgm:cxn modelId="{7BC41581-3E69-4408-901F-2842F16C7F42}" type="presParOf" srcId="{259347C6-E4FB-4D09-88E8-728FB7150466}" destId="{CF1B0B27-079C-428F-A946-61DDA2B56050}" srcOrd="2" destOrd="0" presId="urn:microsoft.com/office/officeart/2005/8/layout/lProcess3"/>
    <dgm:cxn modelId="{572E5A49-D404-4664-A81C-800F90B30BBD}" type="presParOf" srcId="{259347C6-E4FB-4D09-88E8-728FB7150466}" destId="{33EB4187-77B1-4FE5-BE37-1DF0307C1442}" srcOrd="3" destOrd="0" presId="urn:microsoft.com/office/officeart/2005/8/layout/lProcess3"/>
    <dgm:cxn modelId="{1644CEA4-0859-49AE-892E-B86CC3D3ED79}" type="presParOf" srcId="{259347C6-E4FB-4D09-88E8-728FB7150466}" destId="{B4CEFA9F-FBA8-4549-AE25-1AC7679A604A}" srcOrd="4" destOrd="0" presId="urn:microsoft.com/office/officeart/2005/8/layout/lProcess3"/>
    <dgm:cxn modelId="{843008A0-0806-4F02-B63E-3ADE69F79B6C}" type="presParOf" srcId="{259347C6-E4FB-4D09-88E8-728FB7150466}" destId="{31835CE8-0174-4E94-B64F-72330774FDFA}" srcOrd="5" destOrd="0" presId="urn:microsoft.com/office/officeart/2005/8/layout/lProcess3"/>
    <dgm:cxn modelId="{32371C2C-6475-4457-BFE7-202D91718B58}" type="presParOf" srcId="{259347C6-E4FB-4D09-88E8-728FB7150466}" destId="{3B322221-64B3-4E20-9C26-2115A10679E6}" srcOrd="6" destOrd="0" presId="urn:microsoft.com/office/officeart/2005/8/layout/lProcess3"/>
    <dgm:cxn modelId="{D7730E17-17BA-49B4-95D7-2C822950169A}" type="presParOf" srcId="{32D4B9AD-4C0F-4B9E-BF9C-CCC0334C5B49}" destId="{2F19BC6E-9010-471F-A7C4-DE4CC7FCCBAA}" srcOrd="1" destOrd="0" presId="urn:microsoft.com/office/officeart/2005/8/layout/lProcess3"/>
    <dgm:cxn modelId="{EF4A5B58-1800-4849-A408-A26B18491482}" type="presParOf" srcId="{32D4B9AD-4C0F-4B9E-BF9C-CCC0334C5B49}" destId="{4290A605-B917-42E1-95A2-FE348F589052}" srcOrd="2" destOrd="0" presId="urn:microsoft.com/office/officeart/2005/8/layout/lProcess3"/>
    <dgm:cxn modelId="{079F889C-D6EE-46A7-9EE2-E12FB580DD15}" type="presParOf" srcId="{4290A605-B917-42E1-95A2-FE348F589052}" destId="{17C42D54-3815-4FCC-8652-5200AD281A1F}" srcOrd="0" destOrd="0" presId="urn:microsoft.com/office/officeart/2005/8/layout/lProcess3"/>
    <dgm:cxn modelId="{8061DDB0-C797-465B-8094-18A5F56DA2C4}" type="presParOf" srcId="{4290A605-B917-42E1-95A2-FE348F589052}" destId="{A76D152E-56ED-458A-88B3-04B4314FC85D}" srcOrd="1" destOrd="0" presId="urn:microsoft.com/office/officeart/2005/8/layout/lProcess3"/>
    <dgm:cxn modelId="{72AB05DD-759F-4E05-8D39-A7BD7AD98993}" type="presParOf" srcId="{4290A605-B917-42E1-95A2-FE348F589052}" destId="{6F86825F-482A-4970-B12A-6B9CBD77DA67}" srcOrd="2" destOrd="0" presId="urn:microsoft.com/office/officeart/2005/8/layout/lProcess3"/>
    <dgm:cxn modelId="{FDBD118E-27ED-4970-99EF-D806173D1BC1}" type="presParOf" srcId="{4290A605-B917-42E1-95A2-FE348F589052}" destId="{3123901F-10B8-4DF5-A9ED-411EAE1DE724}" srcOrd="3" destOrd="0" presId="urn:microsoft.com/office/officeart/2005/8/layout/lProcess3"/>
    <dgm:cxn modelId="{E600C51A-692D-413C-898A-7F33468CF27F}" type="presParOf" srcId="{4290A605-B917-42E1-95A2-FE348F589052}" destId="{60B67EC6-E41F-4945-A495-3C335B937E03}" srcOrd="4" destOrd="0" presId="urn:microsoft.com/office/officeart/2005/8/layout/lProcess3"/>
    <dgm:cxn modelId="{742A34EB-4BDF-4CD6-BD89-3455EB1438A9}" type="presParOf" srcId="{4290A605-B917-42E1-95A2-FE348F589052}" destId="{76796230-8FA1-46DE-A6C0-48E4BE092A0D}" srcOrd="5" destOrd="0" presId="urn:microsoft.com/office/officeart/2005/8/layout/lProcess3"/>
    <dgm:cxn modelId="{CC8179F1-DC80-4114-8152-3F83BDF49DC0}" type="presParOf" srcId="{4290A605-B917-42E1-95A2-FE348F589052}" destId="{458BA298-44F6-45DE-BE16-BFAE7F5C6D44}" srcOrd="6" destOrd="0" presId="urn:microsoft.com/office/officeart/2005/8/layout/lProcess3"/>
    <dgm:cxn modelId="{767426AF-EA6D-490A-99E0-3641636A8B03}" type="presParOf" srcId="{32D4B9AD-4C0F-4B9E-BF9C-CCC0334C5B49}" destId="{8B102022-CF7C-4CD7-B145-8B5112800DC7}" srcOrd="3" destOrd="0" presId="urn:microsoft.com/office/officeart/2005/8/layout/lProcess3"/>
    <dgm:cxn modelId="{78A0E03F-6735-4E7B-86A3-587D92F01DE7}" type="presParOf" srcId="{32D4B9AD-4C0F-4B9E-BF9C-CCC0334C5B49}" destId="{7C6A182E-73DD-4A54-BA1E-6099A77677D6}" srcOrd="4" destOrd="0" presId="urn:microsoft.com/office/officeart/2005/8/layout/lProcess3"/>
    <dgm:cxn modelId="{E170C10C-3086-4335-861F-BB9734454293}" type="presParOf" srcId="{7C6A182E-73DD-4A54-BA1E-6099A77677D6}" destId="{FF3495A8-B681-4765-A8C0-825FF0B7011B}" srcOrd="0" destOrd="0" presId="urn:microsoft.com/office/officeart/2005/8/layout/lProcess3"/>
    <dgm:cxn modelId="{04715336-46FC-43D1-A559-0B8A9982D233}" type="presParOf" srcId="{7C6A182E-73DD-4A54-BA1E-6099A77677D6}" destId="{34EB785E-C9BA-4CF4-B5CE-41094B650BFA}" srcOrd="1" destOrd="0" presId="urn:microsoft.com/office/officeart/2005/8/layout/lProcess3"/>
    <dgm:cxn modelId="{E8F778DA-FE57-433F-A10C-4293BA404B43}" type="presParOf" srcId="{7C6A182E-73DD-4A54-BA1E-6099A77677D6}" destId="{164745D5-A135-4FE3-B64D-7DAF10DD2F50}" srcOrd="2" destOrd="0" presId="urn:microsoft.com/office/officeart/2005/8/layout/lProcess3"/>
    <dgm:cxn modelId="{3869E381-0B22-4E03-941F-9FB8A79C47B6}" type="presParOf" srcId="{7C6A182E-73DD-4A54-BA1E-6099A77677D6}" destId="{328D07E5-1D8B-4E9F-90CF-64F2771DF65F}" srcOrd="3" destOrd="0" presId="urn:microsoft.com/office/officeart/2005/8/layout/lProcess3"/>
    <dgm:cxn modelId="{B1948BE3-4598-4D99-99D3-CC3FC0E8F0DE}" type="presParOf" srcId="{7C6A182E-73DD-4A54-BA1E-6099A77677D6}" destId="{63915927-42F5-4A44-9D89-59F369CA8F0D}" srcOrd="4" destOrd="0" presId="urn:microsoft.com/office/officeart/2005/8/layout/lProcess3"/>
    <dgm:cxn modelId="{FF0D4464-CE3B-4224-9350-4F8A27B702D4}" type="presParOf" srcId="{32D4B9AD-4C0F-4B9E-BF9C-CCC0334C5B49}" destId="{775CADF2-A8EE-4087-B665-0DD3A53203B7}" srcOrd="5" destOrd="0" presId="urn:microsoft.com/office/officeart/2005/8/layout/lProcess3"/>
    <dgm:cxn modelId="{0B567FEB-DF67-4E85-A2A1-40516AE193F3}" type="presParOf" srcId="{32D4B9AD-4C0F-4B9E-BF9C-CCC0334C5B49}" destId="{5E4372AD-2BB2-4435-9C23-B2DF3B471D89}" srcOrd="6" destOrd="0" presId="urn:microsoft.com/office/officeart/2005/8/layout/lProcess3"/>
    <dgm:cxn modelId="{D7FC73FB-0473-49EA-9B46-2962FD146E8F}" type="presParOf" srcId="{5E4372AD-2BB2-4435-9C23-B2DF3B471D89}" destId="{9E728519-7562-4B5A-83FC-4302431011EA}" srcOrd="0" destOrd="0" presId="urn:microsoft.com/office/officeart/2005/8/layout/lProcess3"/>
    <dgm:cxn modelId="{2D90F882-DF41-44AB-A529-16ACCD58A643}" type="presParOf" srcId="{5E4372AD-2BB2-4435-9C23-B2DF3B471D89}" destId="{B68A55D8-A3FC-490B-A5A9-F30FC76AF0C1}" srcOrd="1" destOrd="0" presId="urn:microsoft.com/office/officeart/2005/8/layout/lProcess3"/>
    <dgm:cxn modelId="{AAAAB474-3953-47CE-9C4F-C9E220BA684D}" type="presParOf" srcId="{5E4372AD-2BB2-4435-9C23-B2DF3B471D89}" destId="{D29D9F6E-C283-4E6E-A9EF-6EE410A4AFE6}" srcOrd="2" destOrd="0" presId="urn:microsoft.com/office/officeart/2005/8/layout/lProcess3"/>
    <dgm:cxn modelId="{0816C804-193B-4D6B-A696-C2E810C0150C}" type="presParOf" srcId="{5E4372AD-2BB2-4435-9C23-B2DF3B471D89}" destId="{F8F6D2E3-68C6-4F6C-BA09-ED2B87C36D7B}" srcOrd="3" destOrd="0" presId="urn:microsoft.com/office/officeart/2005/8/layout/lProcess3"/>
    <dgm:cxn modelId="{F9186202-5590-4C1A-BE92-0CA1BF7FA82B}" type="presParOf" srcId="{5E4372AD-2BB2-4435-9C23-B2DF3B471D89}" destId="{3E6158A3-6E16-4A8E-9571-669B0BEC2C59}" srcOrd="4" destOrd="0" presId="urn:microsoft.com/office/officeart/2005/8/layout/lProcess3"/>
    <dgm:cxn modelId="{1D6BE76C-72A5-4C55-91D1-FD3EC3600DE6}" type="presParOf" srcId="{32D4B9AD-4C0F-4B9E-BF9C-CCC0334C5B49}" destId="{A7339CCC-6FDF-4B8A-8297-364BD653D54A}" srcOrd="7" destOrd="0" presId="urn:microsoft.com/office/officeart/2005/8/layout/lProcess3"/>
    <dgm:cxn modelId="{4DFF7842-8F5E-4A7F-8BC4-58B763A625D1}" type="presParOf" srcId="{32D4B9AD-4C0F-4B9E-BF9C-CCC0334C5B49}" destId="{EEEDF242-EFB2-4F16-83CE-5C6D9D41860A}" srcOrd="8" destOrd="0" presId="urn:microsoft.com/office/officeart/2005/8/layout/lProcess3"/>
    <dgm:cxn modelId="{ACD55311-9756-4472-90B8-666B24494E2C}" type="presParOf" srcId="{EEEDF242-EFB2-4F16-83CE-5C6D9D41860A}" destId="{29DC7E51-DB2B-492B-810F-3F4421A36614}" srcOrd="0" destOrd="0" presId="urn:microsoft.com/office/officeart/2005/8/layout/lProcess3"/>
    <dgm:cxn modelId="{F7F97241-3ADC-4125-AE7F-8639EC7F71AA}" type="presParOf" srcId="{EEEDF242-EFB2-4F16-83CE-5C6D9D41860A}" destId="{E42D57D0-CD3A-4EA1-B8DE-69341CD70518}" srcOrd="1" destOrd="0" presId="urn:microsoft.com/office/officeart/2005/8/layout/lProcess3"/>
    <dgm:cxn modelId="{AC00216B-8D07-4946-B137-0EAEFF3D628F}" type="presParOf" srcId="{EEEDF242-EFB2-4F16-83CE-5C6D9D41860A}" destId="{35D2397D-B377-4DB2-AB89-D6667A2D6710}" srcOrd="2" destOrd="0" presId="urn:microsoft.com/office/officeart/2005/8/layout/lProcess3"/>
    <dgm:cxn modelId="{DB9F5CF6-61A2-4AC9-97F1-267222E02F19}" type="presParOf" srcId="{EEEDF242-EFB2-4F16-83CE-5C6D9D41860A}" destId="{11B8F645-73D3-49EF-85F1-FEA0CF27E709}" srcOrd="3" destOrd="0" presId="urn:microsoft.com/office/officeart/2005/8/layout/lProcess3"/>
    <dgm:cxn modelId="{53C2D711-D1B3-4910-AC4F-9899F2EB51EB}" type="presParOf" srcId="{EEEDF242-EFB2-4F16-83CE-5C6D9D41860A}" destId="{02C7EDDC-347C-4320-9CB6-C7205595D706}" srcOrd="4" destOrd="0" presId="urn:microsoft.com/office/officeart/2005/8/layout/lProcess3"/>
    <dgm:cxn modelId="{5656BEC4-B776-4882-99AC-29431485BB94}" type="presParOf" srcId="{EEEDF242-EFB2-4F16-83CE-5C6D9D41860A}" destId="{FA6BEB4D-1229-4AD6-A47C-1F134A470EF0}" srcOrd="5" destOrd="0" presId="urn:microsoft.com/office/officeart/2005/8/layout/lProcess3"/>
    <dgm:cxn modelId="{E6B36771-5C42-4427-8081-5AD7A29CFE21}" type="presParOf" srcId="{EEEDF242-EFB2-4F16-83CE-5C6D9D41860A}" destId="{4569049A-8AAD-4C53-AB3C-A85591D00407}" srcOrd="6" destOrd="0" presId="urn:microsoft.com/office/officeart/2005/8/layout/lProcess3"/>
    <dgm:cxn modelId="{3156A501-B79A-49FD-87F1-CDBFED36044E}" type="presParOf" srcId="{EEEDF242-EFB2-4F16-83CE-5C6D9D41860A}" destId="{354FBFB6-DDC9-4835-9ABA-BF08BC0F8D7E}" srcOrd="7" destOrd="0" presId="urn:microsoft.com/office/officeart/2005/8/layout/lProcess3"/>
    <dgm:cxn modelId="{1E3A3013-50AD-49A5-A46A-5EFCE14C032D}" type="presParOf" srcId="{EEEDF242-EFB2-4F16-83CE-5C6D9D41860A}" destId="{35458C0E-221C-4C01-B8BC-991856008EA1}" srcOrd="8" destOrd="0" presId="urn:microsoft.com/office/officeart/2005/8/layout/lProcess3"/>
    <dgm:cxn modelId="{DF099E25-8967-46B5-8C93-69CE0CF849C5}" type="presParOf" srcId="{32D4B9AD-4C0F-4B9E-BF9C-CCC0334C5B49}" destId="{392A643B-E72F-4250-AA76-191388B55208}" srcOrd="9" destOrd="0" presId="urn:microsoft.com/office/officeart/2005/8/layout/lProcess3"/>
    <dgm:cxn modelId="{18F4161D-76C2-41C5-938B-C9134E43DB95}" type="presParOf" srcId="{32D4B9AD-4C0F-4B9E-BF9C-CCC0334C5B49}" destId="{6D15207F-1CB5-4EF4-A053-0334869FB9FD}" srcOrd="10" destOrd="0" presId="urn:microsoft.com/office/officeart/2005/8/layout/lProcess3"/>
    <dgm:cxn modelId="{5C02E329-2095-4705-BF07-83AD6D2389B5}" type="presParOf" srcId="{6D15207F-1CB5-4EF4-A053-0334869FB9FD}" destId="{3DD6577D-0474-4B90-A61B-59070F6E4A77}" srcOrd="0" destOrd="0" presId="urn:microsoft.com/office/officeart/2005/8/layout/lProcess3"/>
    <dgm:cxn modelId="{D4A6D498-3185-4E57-87D9-9D7DD0CFF239}" type="presParOf" srcId="{6D15207F-1CB5-4EF4-A053-0334869FB9FD}" destId="{5B1248D6-82C9-48E6-96F3-B41D1CF2BCEE}" srcOrd="1" destOrd="0" presId="urn:microsoft.com/office/officeart/2005/8/layout/lProcess3"/>
    <dgm:cxn modelId="{071F9C07-1C9C-48BE-9336-917E6C5AF663}" type="presParOf" srcId="{6D15207F-1CB5-4EF4-A053-0334869FB9FD}" destId="{516AE838-E139-4C2F-BDDF-AF3AFFD97CFD}" srcOrd="2" destOrd="0" presId="urn:microsoft.com/office/officeart/2005/8/layout/lProcess3"/>
    <dgm:cxn modelId="{D4B929E5-E63D-4A33-AA4A-12D17F02DC12}" type="presParOf" srcId="{6D15207F-1CB5-4EF4-A053-0334869FB9FD}" destId="{839939B5-BFB1-4757-83FA-A8E978D07C15}" srcOrd="3" destOrd="0" presId="urn:microsoft.com/office/officeart/2005/8/layout/lProcess3"/>
    <dgm:cxn modelId="{770FFB7E-676E-4B18-9B9E-488857F26933}" type="presParOf" srcId="{6D15207F-1CB5-4EF4-A053-0334869FB9FD}" destId="{3AD1C6C5-DFE4-47AC-826E-5C5ABA896D56}" srcOrd="4" destOrd="0" presId="urn:microsoft.com/office/officeart/2005/8/layout/lProcess3"/>
    <dgm:cxn modelId="{1F627679-34C3-4759-AB92-66B5C51D3733}" type="presParOf" srcId="{6D15207F-1CB5-4EF4-A053-0334869FB9FD}" destId="{76757266-C493-42C8-A614-09DEAAAE290E}" srcOrd="5" destOrd="0" presId="urn:microsoft.com/office/officeart/2005/8/layout/lProcess3"/>
    <dgm:cxn modelId="{9B4952E3-AC48-43EC-87CE-568B9C394B30}" type="presParOf" srcId="{6D15207F-1CB5-4EF4-A053-0334869FB9FD}" destId="{565BF702-7169-4342-9932-72095B3AAA52}" srcOrd="6" destOrd="0" presId="urn:microsoft.com/office/officeart/2005/8/layout/lProcess3"/>
    <dgm:cxn modelId="{6D6C9604-37FF-4EE9-8BF4-3F72DC6AD301}" type="presParOf" srcId="{6D15207F-1CB5-4EF4-A053-0334869FB9FD}" destId="{E7C47C07-1396-40F3-9400-A7974CD676C0}" srcOrd="7" destOrd="0" presId="urn:microsoft.com/office/officeart/2005/8/layout/lProcess3"/>
    <dgm:cxn modelId="{F6917047-810F-4855-8A1D-C887F2156B2B}" type="presParOf" srcId="{6D15207F-1CB5-4EF4-A053-0334869FB9FD}" destId="{C954FF1D-5B9C-4FA2-A209-A80F01302CE0}" srcOrd="8" destOrd="0" presId="urn:microsoft.com/office/officeart/2005/8/layout/lProcess3"/>
    <dgm:cxn modelId="{98FEA9AF-4D74-452F-AB10-A988989B51CB}" type="presParOf" srcId="{32D4B9AD-4C0F-4B9E-BF9C-CCC0334C5B49}" destId="{11F787F3-6531-45FD-8C61-8624216BC569}" srcOrd="11" destOrd="0" presId="urn:microsoft.com/office/officeart/2005/8/layout/lProcess3"/>
    <dgm:cxn modelId="{1CB1A0E5-6E91-4322-8AE5-25C3CE775012}" type="presParOf" srcId="{32D4B9AD-4C0F-4B9E-BF9C-CCC0334C5B49}" destId="{03F6938C-8B58-45B4-AA27-16CF63D4DAA4}" srcOrd="12" destOrd="0" presId="urn:microsoft.com/office/officeart/2005/8/layout/lProcess3"/>
    <dgm:cxn modelId="{53DE8BC5-144B-4C99-A704-876B17DB0026}" type="presParOf" srcId="{03F6938C-8B58-45B4-AA27-16CF63D4DAA4}" destId="{E60179C1-18A9-48B6-83EB-0551883714CB}" srcOrd="0" destOrd="0" presId="urn:microsoft.com/office/officeart/2005/8/layout/lProcess3"/>
    <dgm:cxn modelId="{D9E9C747-437A-4177-B351-2396DFA65B86}" type="presParOf" srcId="{03F6938C-8B58-45B4-AA27-16CF63D4DAA4}" destId="{9157E999-5A41-4CDC-9CE7-69F3D4FA697F}" srcOrd="1" destOrd="0" presId="urn:microsoft.com/office/officeart/2005/8/layout/lProcess3"/>
    <dgm:cxn modelId="{0F88CDA7-B216-4493-A692-CA62914614AF}" type="presParOf" srcId="{03F6938C-8B58-45B4-AA27-16CF63D4DAA4}" destId="{BB817D18-55D0-41EE-944E-F6C7603C607E}" srcOrd="2" destOrd="0" presId="urn:microsoft.com/office/officeart/2005/8/layout/lProcess3"/>
    <dgm:cxn modelId="{50053990-6575-4083-96F6-78D3977330BF}" type="presParOf" srcId="{03F6938C-8B58-45B4-AA27-16CF63D4DAA4}" destId="{7DE17603-E59C-486D-B604-DAFF01BE7799}" srcOrd="3" destOrd="0" presId="urn:microsoft.com/office/officeart/2005/8/layout/lProcess3"/>
    <dgm:cxn modelId="{F54938B0-1CD7-4DAA-8423-0889C925ACD5}" type="presParOf" srcId="{03F6938C-8B58-45B4-AA27-16CF63D4DAA4}" destId="{BC69147B-E160-46AC-BB58-8265737A25BC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5348E1-39DF-4042-AC42-399FEEF7A144}" type="doc">
      <dgm:prSet loTypeId="urn:microsoft.com/office/officeart/2005/8/layout/h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FEC3B82-3625-406E-AF80-2D87087261B0}">
      <dgm:prSet phldrT="[Text]"/>
      <dgm:spPr/>
      <dgm:t>
        <a:bodyPr/>
        <a:lstStyle/>
        <a:p>
          <a:r>
            <a:rPr lang="en-US" dirty="0" smtClean="0"/>
            <a:t>2020 DC Background Study</a:t>
          </a:r>
          <a:endParaRPr lang="en-US" dirty="0"/>
        </a:p>
      </dgm:t>
    </dgm:pt>
    <dgm:pt modelId="{68D2AA34-AD80-4501-AF8C-7B571C0223EE}" type="parTrans" cxnId="{EDAE1394-3DD8-4408-813E-BEA78FA28FC1}">
      <dgm:prSet/>
      <dgm:spPr/>
      <dgm:t>
        <a:bodyPr/>
        <a:lstStyle/>
        <a:p>
          <a:endParaRPr lang="en-US"/>
        </a:p>
      </dgm:t>
    </dgm:pt>
    <dgm:pt modelId="{E28983F3-6F86-4AD5-B7E6-CD2A2CBF3C98}" type="sibTrans" cxnId="{EDAE1394-3DD8-4408-813E-BEA78FA28FC1}">
      <dgm:prSet/>
      <dgm:spPr/>
      <dgm:t>
        <a:bodyPr/>
        <a:lstStyle/>
        <a:p>
          <a:endParaRPr lang="en-US"/>
        </a:p>
      </dgm:t>
    </dgm:pt>
    <dgm:pt modelId="{8EFC366B-1A4B-4A2E-A006-5AE0E8714C56}">
      <dgm:prSet phldrT="[Text]"/>
      <dgm:spPr/>
      <dgm:t>
        <a:bodyPr/>
        <a:lstStyle/>
        <a:p>
          <a:r>
            <a:rPr lang="en-US" dirty="0" smtClean="0"/>
            <a:t>Fire</a:t>
          </a:r>
          <a:endParaRPr lang="en-US" dirty="0"/>
        </a:p>
      </dgm:t>
    </dgm:pt>
    <dgm:pt modelId="{29CFE768-89A3-4520-B069-1414FB3CFCBE}" type="parTrans" cxnId="{18DA5E35-1CCB-4113-B047-C011565B2238}">
      <dgm:prSet/>
      <dgm:spPr/>
      <dgm:t>
        <a:bodyPr/>
        <a:lstStyle/>
        <a:p>
          <a:endParaRPr lang="en-US"/>
        </a:p>
      </dgm:t>
    </dgm:pt>
    <dgm:pt modelId="{5C6C7A23-2D57-4399-B873-AF54222087F7}" type="sibTrans" cxnId="{18DA5E35-1CCB-4113-B047-C011565B2238}">
      <dgm:prSet/>
      <dgm:spPr/>
      <dgm:t>
        <a:bodyPr/>
        <a:lstStyle/>
        <a:p>
          <a:endParaRPr lang="en-US"/>
        </a:p>
      </dgm:t>
    </dgm:pt>
    <dgm:pt modelId="{5446FD9C-479B-41F9-8B87-2053A3A7ED22}">
      <dgm:prSet phldrT="[Text]"/>
      <dgm:spPr>
        <a:solidFill>
          <a:schemeClr val="tx1">
            <a:lumMod val="65000"/>
            <a:lumOff val="35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en-US" dirty="0" smtClean="0"/>
            <a:t>2020 CBC Strategy</a:t>
          </a:r>
          <a:endParaRPr lang="en-US" dirty="0"/>
        </a:p>
      </dgm:t>
    </dgm:pt>
    <dgm:pt modelId="{3C06A09F-E32E-434B-9CF9-1B6D625A063B}" type="parTrans" cxnId="{0A1A2BA1-6A58-480A-AB64-A31114D88419}">
      <dgm:prSet/>
      <dgm:spPr/>
      <dgm:t>
        <a:bodyPr/>
        <a:lstStyle/>
        <a:p>
          <a:endParaRPr lang="en-US"/>
        </a:p>
      </dgm:t>
    </dgm:pt>
    <dgm:pt modelId="{EDD6CDD3-2224-420B-B448-923CFD90D983}" type="sibTrans" cxnId="{0A1A2BA1-6A58-480A-AB64-A31114D88419}">
      <dgm:prSet/>
      <dgm:spPr/>
      <dgm:t>
        <a:bodyPr/>
        <a:lstStyle/>
        <a:p>
          <a:endParaRPr lang="en-US"/>
        </a:p>
      </dgm:t>
    </dgm:pt>
    <dgm:pt modelId="{3DA651F3-7FD4-42C5-B180-206AC7E01795}">
      <dgm:prSet phldrT="[Text]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r>
            <a:rPr lang="en-US" dirty="0" smtClean="0"/>
            <a:t>General Government</a:t>
          </a:r>
          <a:endParaRPr lang="en-US" dirty="0"/>
        </a:p>
      </dgm:t>
    </dgm:pt>
    <dgm:pt modelId="{01F7BCFC-D250-412A-B0FC-E10E26A88A82}" type="parTrans" cxnId="{4EED9F7B-9A4A-4C5A-895C-DA1A47271084}">
      <dgm:prSet/>
      <dgm:spPr/>
      <dgm:t>
        <a:bodyPr/>
        <a:lstStyle/>
        <a:p>
          <a:endParaRPr lang="en-US"/>
        </a:p>
      </dgm:t>
    </dgm:pt>
    <dgm:pt modelId="{ED29E5FB-C5FF-41ED-BCED-BEDABF2C380C}" type="sibTrans" cxnId="{4EED9F7B-9A4A-4C5A-895C-DA1A47271084}">
      <dgm:prSet/>
      <dgm:spPr/>
      <dgm:t>
        <a:bodyPr/>
        <a:lstStyle/>
        <a:p>
          <a:endParaRPr lang="en-US"/>
        </a:p>
      </dgm:t>
    </dgm:pt>
    <dgm:pt modelId="{E8306D89-E3F8-4816-AA52-1EADC74DD58F}">
      <dgm:prSet phldrT="[Text]"/>
      <dgm:spPr/>
      <dgm:t>
        <a:bodyPr/>
        <a:lstStyle/>
        <a:p>
          <a:r>
            <a:rPr lang="en-US" dirty="0" smtClean="0"/>
            <a:t>Police</a:t>
          </a:r>
          <a:endParaRPr lang="en-US" dirty="0"/>
        </a:p>
      </dgm:t>
    </dgm:pt>
    <dgm:pt modelId="{CDBACD4A-6B19-4A4B-A320-3252BFA816F1}" type="parTrans" cxnId="{BF70D692-E90D-460A-A55A-5C9DF173FD75}">
      <dgm:prSet/>
      <dgm:spPr/>
      <dgm:t>
        <a:bodyPr/>
        <a:lstStyle/>
        <a:p>
          <a:endParaRPr lang="en-US"/>
        </a:p>
      </dgm:t>
    </dgm:pt>
    <dgm:pt modelId="{7614BFB8-A22A-43DC-8519-5C5326644058}" type="sibTrans" cxnId="{BF70D692-E90D-460A-A55A-5C9DF173FD75}">
      <dgm:prSet/>
      <dgm:spPr/>
      <dgm:t>
        <a:bodyPr/>
        <a:lstStyle/>
        <a:p>
          <a:endParaRPr lang="en-US"/>
        </a:p>
      </dgm:t>
    </dgm:pt>
    <dgm:pt modelId="{5A3FF61E-9161-45D3-B7F0-CA28BB15CC5E}">
      <dgm:prSet phldrT="[Text]"/>
      <dgm:spPr/>
      <dgm:t>
        <a:bodyPr/>
        <a:lstStyle/>
        <a:p>
          <a:r>
            <a:rPr lang="en-US" dirty="0" smtClean="0"/>
            <a:t>Public Works</a:t>
          </a:r>
          <a:endParaRPr lang="en-US" dirty="0"/>
        </a:p>
      </dgm:t>
    </dgm:pt>
    <dgm:pt modelId="{13291C9B-C2AD-4005-AF91-A25DD5A2F8ED}" type="parTrans" cxnId="{A64075A9-A4C2-408C-8CF1-B3A3DDF3D616}">
      <dgm:prSet/>
      <dgm:spPr/>
      <dgm:t>
        <a:bodyPr/>
        <a:lstStyle/>
        <a:p>
          <a:endParaRPr lang="en-US"/>
        </a:p>
      </dgm:t>
    </dgm:pt>
    <dgm:pt modelId="{7F593A95-0C1A-4762-810D-5DFE0DEA7086}" type="sibTrans" cxnId="{A64075A9-A4C2-408C-8CF1-B3A3DDF3D616}">
      <dgm:prSet/>
      <dgm:spPr/>
      <dgm:t>
        <a:bodyPr/>
        <a:lstStyle/>
        <a:p>
          <a:endParaRPr lang="en-US"/>
        </a:p>
      </dgm:t>
    </dgm:pt>
    <dgm:pt modelId="{ECFBFBE1-57F7-4437-9B0D-7B569638CA3A}">
      <dgm:prSet phldrT="[Text]"/>
      <dgm:spPr/>
      <dgm:t>
        <a:bodyPr/>
        <a:lstStyle/>
        <a:p>
          <a:r>
            <a:rPr lang="en-US" dirty="0" smtClean="0"/>
            <a:t>Transit</a:t>
          </a:r>
          <a:endParaRPr lang="en-US" dirty="0"/>
        </a:p>
      </dgm:t>
    </dgm:pt>
    <dgm:pt modelId="{EFFFA5F5-37C6-4398-A007-673A25688C29}" type="parTrans" cxnId="{359457F4-F928-4A1D-8C2A-634517EAB10A}">
      <dgm:prSet/>
      <dgm:spPr/>
      <dgm:t>
        <a:bodyPr/>
        <a:lstStyle/>
        <a:p>
          <a:endParaRPr lang="en-US"/>
        </a:p>
      </dgm:t>
    </dgm:pt>
    <dgm:pt modelId="{D8A0704D-DAEF-49E3-9EAB-0E3BAE8616B9}" type="sibTrans" cxnId="{359457F4-F928-4A1D-8C2A-634517EAB10A}">
      <dgm:prSet/>
      <dgm:spPr/>
      <dgm:t>
        <a:bodyPr/>
        <a:lstStyle/>
        <a:p>
          <a:endParaRPr lang="en-US"/>
        </a:p>
      </dgm:t>
    </dgm:pt>
    <dgm:pt modelId="{29673AB4-33F5-44C1-99EC-FEAF11AA7B03}">
      <dgm:prSet phldrT="[Text]"/>
      <dgm:spPr/>
      <dgm:t>
        <a:bodyPr/>
        <a:lstStyle/>
        <a:p>
          <a:r>
            <a:rPr lang="en-US" dirty="0" smtClean="0"/>
            <a:t>Waste Diversion</a:t>
          </a:r>
          <a:endParaRPr lang="en-US" dirty="0"/>
        </a:p>
      </dgm:t>
    </dgm:pt>
    <dgm:pt modelId="{31372910-7886-4968-BE3C-313C6D762F66}" type="parTrans" cxnId="{B838B60D-0556-4475-B8E8-B8BBA3F770E7}">
      <dgm:prSet/>
      <dgm:spPr/>
      <dgm:t>
        <a:bodyPr/>
        <a:lstStyle/>
        <a:p>
          <a:endParaRPr lang="en-US"/>
        </a:p>
      </dgm:t>
    </dgm:pt>
    <dgm:pt modelId="{7C4D5AB5-6D51-4D63-8292-D9F9D6415116}" type="sibTrans" cxnId="{B838B60D-0556-4475-B8E8-B8BBA3F770E7}">
      <dgm:prSet/>
      <dgm:spPr/>
      <dgm:t>
        <a:bodyPr/>
        <a:lstStyle/>
        <a:p>
          <a:endParaRPr lang="en-US"/>
        </a:p>
      </dgm:t>
    </dgm:pt>
    <dgm:pt modelId="{B6C11D33-AEF0-4806-8D92-1F00F7E57B19}">
      <dgm:prSet phldrT="[Text]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r>
            <a:rPr lang="en-US" dirty="0" smtClean="0"/>
            <a:t>Library</a:t>
          </a:r>
          <a:endParaRPr lang="en-US" dirty="0"/>
        </a:p>
      </dgm:t>
    </dgm:pt>
    <dgm:pt modelId="{AAFA6C9C-2B98-4AD4-B4BE-98E1267D080D}" type="parTrans" cxnId="{82B4D098-2CEC-4A92-87E0-FADB114D8EE1}">
      <dgm:prSet/>
      <dgm:spPr/>
      <dgm:t>
        <a:bodyPr/>
        <a:lstStyle/>
        <a:p>
          <a:endParaRPr lang="en-US"/>
        </a:p>
      </dgm:t>
    </dgm:pt>
    <dgm:pt modelId="{CC710DB2-1A04-4213-A020-350C4FD62040}" type="sibTrans" cxnId="{82B4D098-2CEC-4A92-87E0-FADB114D8EE1}">
      <dgm:prSet/>
      <dgm:spPr/>
      <dgm:t>
        <a:bodyPr/>
        <a:lstStyle/>
        <a:p>
          <a:endParaRPr lang="en-US"/>
        </a:p>
      </dgm:t>
    </dgm:pt>
    <dgm:pt modelId="{DECB846E-7421-47B4-8528-E4E6B3A14A2A}">
      <dgm:prSet phldrT="[Text]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r>
            <a:rPr lang="en-US" dirty="0" smtClean="0"/>
            <a:t>Indoor Recreation</a:t>
          </a:r>
          <a:endParaRPr lang="en-US" dirty="0"/>
        </a:p>
      </dgm:t>
    </dgm:pt>
    <dgm:pt modelId="{132C3E1B-F3BE-4F09-94A6-FA9C7D82454F}" type="parTrans" cxnId="{034BB1F6-9D2B-4697-8D2F-9CEBE6DBE40E}">
      <dgm:prSet/>
      <dgm:spPr/>
      <dgm:t>
        <a:bodyPr/>
        <a:lstStyle/>
        <a:p>
          <a:endParaRPr lang="en-US"/>
        </a:p>
      </dgm:t>
    </dgm:pt>
    <dgm:pt modelId="{D5119F77-37D6-4F30-A9B2-3FA632E49883}" type="sibTrans" cxnId="{034BB1F6-9D2B-4697-8D2F-9CEBE6DBE40E}">
      <dgm:prSet/>
      <dgm:spPr/>
      <dgm:t>
        <a:bodyPr/>
        <a:lstStyle/>
        <a:p>
          <a:endParaRPr lang="en-US"/>
        </a:p>
      </dgm:t>
    </dgm:pt>
    <dgm:pt modelId="{EB10BB63-9348-49B5-A2F1-BB6DB31047BA}">
      <dgm:prSet phldrT="[Text]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r>
            <a:rPr lang="en-US" dirty="0" smtClean="0"/>
            <a:t>Park Development </a:t>
          </a:r>
          <a:r>
            <a:rPr lang="en-US" i="1" u="none" dirty="0" smtClean="0"/>
            <a:t>&amp; Acquisition</a:t>
          </a:r>
          <a:endParaRPr lang="en-US" i="1" u="none" dirty="0"/>
        </a:p>
      </dgm:t>
    </dgm:pt>
    <dgm:pt modelId="{CB112F23-4BB4-44E4-AF90-833C4400BE52}" type="parTrans" cxnId="{0C3C27DA-A751-4BF3-B018-A3A8868188F8}">
      <dgm:prSet/>
      <dgm:spPr/>
      <dgm:t>
        <a:bodyPr/>
        <a:lstStyle/>
        <a:p>
          <a:endParaRPr lang="en-US"/>
        </a:p>
      </dgm:t>
    </dgm:pt>
    <dgm:pt modelId="{80B1E990-8380-4F02-ADD7-09CEA85035E0}" type="sibTrans" cxnId="{0C3C27DA-A751-4BF3-B018-A3A8868188F8}">
      <dgm:prSet/>
      <dgm:spPr/>
      <dgm:t>
        <a:bodyPr/>
        <a:lstStyle/>
        <a:p>
          <a:endParaRPr lang="en-US"/>
        </a:p>
      </dgm:t>
    </dgm:pt>
    <dgm:pt modelId="{3C1D9B97-AAFD-4FD7-8A56-84C021538C08}">
      <dgm:prSet phldrT="[Text]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r>
            <a:rPr lang="en-US" dirty="0" smtClean="0"/>
            <a:t>Parking</a:t>
          </a:r>
          <a:endParaRPr lang="en-US" dirty="0"/>
        </a:p>
      </dgm:t>
    </dgm:pt>
    <dgm:pt modelId="{E7DFD97A-DE93-4F46-8135-5739F0CF1C90}" type="parTrans" cxnId="{C497365B-4D99-4B3A-BEB9-D47C5A71E033}">
      <dgm:prSet/>
      <dgm:spPr/>
      <dgm:t>
        <a:bodyPr/>
        <a:lstStyle/>
        <a:p>
          <a:endParaRPr lang="en-US"/>
        </a:p>
      </dgm:t>
    </dgm:pt>
    <dgm:pt modelId="{148A20F9-B1E4-4223-B1A9-20A89CEEB7D5}" type="sibTrans" cxnId="{C497365B-4D99-4B3A-BEB9-D47C5A71E033}">
      <dgm:prSet/>
      <dgm:spPr/>
      <dgm:t>
        <a:bodyPr/>
        <a:lstStyle/>
        <a:p>
          <a:endParaRPr lang="en-US"/>
        </a:p>
      </dgm:t>
    </dgm:pt>
    <dgm:pt modelId="{B69034F4-5BBA-45EF-8246-828D2FB08534}">
      <dgm:prSet phldrT="[Text]"/>
      <dgm:spPr/>
      <dgm:t>
        <a:bodyPr/>
        <a:lstStyle/>
        <a:p>
          <a:r>
            <a:rPr lang="en-US" dirty="0" smtClean="0"/>
            <a:t>Roads &amp; Related</a:t>
          </a:r>
          <a:endParaRPr lang="en-US" dirty="0"/>
        </a:p>
      </dgm:t>
    </dgm:pt>
    <dgm:pt modelId="{137C82A4-BDD4-427C-9C07-38209884A931}" type="parTrans" cxnId="{9C31FE24-3407-40F2-800F-612C750C2E48}">
      <dgm:prSet/>
      <dgm:spPr/>
      <dgm:t>
        <a:bodyPr/>
        <a:lstStyle/>
        <a:p>
          <a:endParaRPr lang="en-US"/>
        </a:p>
      </dgm:t>
    </dgm:pt>
    <dgm:pt modelId="{11306A96-683D-410B-863D-974B5DD459DD}" type="sibTrans" cxnId="{9C31FE24-3407-40F2-800F-612C750C2E48}">
      <dgm:prSet/>
      <dgm:spPr/>
      <dgm:t>
        <a:bodyPr/>
        <a:lstStyle/>
        <a:p>
          <a:endParaRPr lang="en-US"/>
        </a:p>
      </dgm:t>
    </dgm:pt>
    <dgm:pt modelId="{105475B8-4934-416D-9D42-330C2537D2FD}">
      <dgm:prSet phldrT="[Text]"/>
      <dgm:spPr/>
      <dgm:t>
        <a:bodyPr/>
        <a:lstStyle/>
        <a:p>
          <a:r>
            <a:rPr lang="en-US" dirty="0" smtClean="0"/>
            <a:t>Sewage Treatment</a:t>
          </a:r>
          <a:endParaRPr lang="en-US" dirty="0"/>
        </a:p>
      </dgm:t>
    </dgm:pt>
    <dgm:pt modelId="{0F966AD5-69B9-40AF-8EE6-4C85C83DD58E}" type="parTrans" cxnId="{65A96252-D2BF-4964-8892-DB6CB38CDCD2}">
      <dgm:prSet/>
      <dgm:spPr/>
      <dgm:t>
        <a:bodyPr/>
        <a:lstStyle/>
        <a:p>
          <a:endParaRPr lang="en-US"/>
        </a:p>
      </dgm:t>
    </dgm:pt>
    <dgm:pt modelId="{E66194FF-2839-42EA-89E9-1D38F0D35AA3}" type="sibTrans" cxnId="{65A96252-D2BF-4964-8892-DB6CB38CDCD2}">
      <dgm:prSet/>
      <dgm:spPr/>
      <dgm:t>
        <a:bodyPr/>
        <a:lstStyle/>
        <a:p>
          <a:endParaRPr lang="en-US"/>
        </a:p>
      </dgm:t>
    </dgm:pt>
    <dgm:pt modelId="{246820C2-0C58-40B4-9078-E27213A1566A}">
      <dgm:prSet phldrT="[Text]"/>
      <dgm:spPr/>
      <dgm:t>
        <a:bodyPr/>
        <a:lstStyle/>
        <a:p>
          <a:r>
            <a:rPr lang="en-US" dirty="0" smtClean="0"/>
            <a:t>Sanitary Sewer</a:t>
          </a:r>
          <a:endParaRPr lang="en-US" dirty="0"/>
        </a:p>
      </dgm:t>
    </dgm:pt>
    <dgm:pt modelId="{4837650E-BCE2-4ABF-B731-F7DAAF6CDA41}" type="parTrans" cxnId="{5378BC45-24FC-4CC7-A467-BCBE650F5360}">
      <dgm:prSet/>
      <dgm:spPr/>
      <dgm:t>
        <a:bodyPr/>
        <a:lstStyle/>
        <a:p>
          <a:endParaRPr lang="en-US"/>
        </a:p>
      </dgm:t>
    </dgm:pt>
    <dgm:pt modelId="{D234B591-56AA-47F9-8889-87C7E1CB5C12}" type="sibTrans" cxnId="{5378BC45-24FC-4CC7-A467-BCBE650F5360}">
      <dgm:prSet/>
      <dgm:spPr/>
      <dgm:t>
        <a:bodyPr/>
        <a:lstStyle/>
        <a:p>
          <a:endParaRPr lang="en-US"/>
        </a:p>
      </dgm:t>
    </dgm:pt>
    <dgm:pt modelId="{7AFBDFD3-538A-4425-8F41-E4D621639F8E}">
      <dgm:prSet phldrT="[Text]"/>
      <dgm:spPr/>
      <dgm:t>
        <a:bodyPr/>
        <a:lstStyle/>
        <a:p>
          <a:r>
            <a:rPr lang="en-US" dirty="0" smtClean="0"/>
            <a:t>Storm Sewer &amp; Municipal Drains</a:t>
          </a:r>
          <a:endParaRPr lang="en-US" dirty="0"/>
        </a:p>
      </dgm:t>
    </dgm:pt>
    <dgm:pt modelId="{B26D4C9C-11AD-4705-A548-087185EDC519}" type="parTrans" cxnId="{4DDAFB94-D6DF-4373-A337-61070DC74E87}">
      <dgm:prSet/>
      <dgm:spPr/>
      <dgm:t>
        <a:bodyPr/>
        <a:lstStyle/>
        <a:p>
          <a:endParaRPr lang="en-US"/>
        </a:p>
      </dgm:t>
    </dgm:pt>
    <dgm:pt modelId="{BE7E5D65-B416-4903-9A4F-D936980BFF77}" type="sibTrans" cxnId="{4DDAFB94-D6DF-4373-A337-61070DC74E87}">
      <dgm:prSet/>
      <dgm:spPr/>
      <dgm:t>
        <a:bodyPr/>
        <a:lstStyle/>
        <a:p>
          <a:endParaRPr lang="en-US"/>
        </a:p>
      </dgm:t>
    </dgm:pt>
    <dgm:pt modelId="{BD39CF3C-3EDE-4082-8982-F56E6BFA9DAE}">
      <dgm:prSet phldrT="[Text]"/>
      <dgm:spPr/>
      <dgm:t>
        <a:bodyPr/>
        <a:lstStyle/>
        <a:p>
          <a:r>
            <a:rPr lang="en-US" dirty="0" smtClean="0"/>
            <a:t>Water</a:t>
          </a:r>
          <a:endParaRPr lang="en-US" dirty="0"/>
        </a:p>
      </dgm:t>
    </dgm:pt>
    <dgm:pt modelId="{412AF209-AB52-43B5-ADDB-7513E71452FE}" type="parTrans" cxnId="{23AE86B3-6B1A-4E48-9ECF-76AEBE31F3F2}">
      <dgm:prSet/>
      <dgm:spPr/>
      <dgm:t>
        <a:bodyPr/>
        <a:lstStyle/>
        <a:p>
          <a:endParaRPr lang="en-US"/>
        </a:p>
      </dgm:t>
    </dgm:pt>
    <dgm:pt modelId="{FE636B96-30BB-4B01-9228-AC41294EBBB6}" type="sibTrans" cxnId="{23AE86B3-6B1A-4E48-9ECF-76AEBE31F3F2}">
      <dgm:prSet/>
      <dgm:spPr/>
      <dgm:t>
        <a:bodyPr/>
        <a:lstStyle/>
        <a:p>
          <a:endParaRPr lang="en-US"/>
        </a:p>
      </dgm:t>
    </dgm:pt>
    <dgm:pt modelId="{9360DA8B-6AA0-4B3F-A9D0-BD6ADE44C63C}" type="pres">
      <dgm:prSet presAssocID="{8B5348E1-39DF-4042-AC42-399FEEF7A1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7576AE-297C-4CF7-A167-D26B2EFFFD39}" type="pres">
      <dgm:prSet presAssocID="{6FEC3B82-3625-406E-AF80-2D87087261B0}" presName="composite" presStyleCnt="0"/>
      <dgm:spPr/>
    </dgm:pt>
    <dgm:pt modelId="{90B7AB71-D585-45C4-BEE6-15E77F0EA456}" type="pres">
      <dgm:prSet presAssocID="{6FEC3B82-3625-406E-AF80-2D87087261B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559C00-2EE1-40C3-9804-64F0FCA8B8D2}" type="pres">
      <dgm:prSet presAssocID="{6FEC3B82-3625-406E-AF80-2D87087261B0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E437CB-F179-41F9-A66F-BA94992CEE37}" type="pres">
      <dgm:prSet presAssocID="{E28983F3-6F86-4AD5-B7E6-CD2A2CBF3C98}" presName="space" presStyleCnt="0"/>
      <dgm:spPr/>
    </dgm:pt>
    <dgm:pt modelId="{86BEAF7F-67D0-4D5B-829B-38443C720832}" type="pres">
      <dgm:prSet presAssocID="{5446FD9C-479B-41F9-8B87-2053A3A7ED22}" presName="composite" presStyleCnt="0"/>
      <dgm:spPr/>
    </dgm:pt>
    <dgm:pt modelId="{086D7FE6-E18B-42ED-9F46-31695AE12297}" type="pres">
      <dgm:prSet presAssocID="{5446FD9C-479B-41F9-8B87-2053A3A7ED2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FCC443-E3F8-4083-A269-E218D63EE648}" type="pres">
      <dgm:prSet presAssocID="{5446FD9C-479B-41F9-8B87-2053A3A7ED22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CB428D-3CF9-4F5D-AD14-0132F6C821F1}" type="presOf" srcId="{EB10BB63-9348-49B5-A2F1-BB6DB31047BA}" destId="{A0FCC443-E3F8-4083-A269-E218D63EE648}" srcOrd="0" destOrd="3" presId="urn:microsoft.com/office/officeart/2005/8/layout/hList1"/>
    <dgm:cxn modelId="{6A34DC8E-C633-4801-850C-CBC33A47C7B4}" type="presOf" srcId="{8EFC366B-1A4B-4A2E-A006-5AE0E8714C56}" destId="{84559C00-2EE1-40C3-9804-64F0FCA8B8D2}" srcOrd="0" destOrd="0" presId="urn:microsoft.com/office/officeart/2005/8/layout/hList1"/>
    <dgm:cxn modelId="{0C3C27DA-A751-4BF3-B018-A3A8868188F8}" srcId="{5446FD9C-479B-41F9-8B87-2053A3A7ED22}" destId="{EB10BB63-9348-49B5-A2F1-BB6DB31047BA}" srcOrd="3" destOrd="0" parTransId="{CB112F23-4BB4-44E4-AF90-833C4400BE52}" sibTransId="{80B1E990-8380-4F02-ADD7-09CEA85035E0}"/>
    <dgm:cxn modelId="{3F184110-65D1-4BD0-9651-4EA5838BB539}" type="presOf" srcId="{8B5348E1-39DF-4042-AC42-399FEEF7A144}" destId="{9360DA8B-6AA0-4B3F-A9D0-BD6ADE44C63C}" srcOrd="0" destOrd="0" presId="urn:microsoft.com/office/officeart/2005/8/layout/hList1"/>
    <dgm:cxn modelId="{B838B60D-0556-4475-B8E8-B8BBA3F770E7}" srcId="{6FEC3B82-3625-406E-AF80-2D87087261B0}" destId="{29673AB4-33F5-44C1-99EC-FEAF11AA7B03}" srcOrd="4" destOrd="0" parTransId="{31372910-7886-4968-BE3C-313C6D762F66}" sibTransId="{7C4D5AB5-6D51-4D63-8292-D9F9D6415116}"/>
    <dgm:cxn modelId="{7BA44FCB-F43F-4E2D-9A79-37BB7C6B842E}" type="presOf" srcId="{6FEC3B82-3625-406E-AF80-2D87087261B0}" destId="{90B7AB71-D585-45C4-BEE6-15E77F0EA456}" srcOrd="0" destOrd="0" presId="urn:microsoft.com/office/officeart/2005/8/layout/hList1"/>
    <dgm:cxn modelId="{F02F00DB-7A7B-4794-BA80-7861B9AA488B}" type="presOf" srcId="{3C1D9B97-AAFD-4FD7-8A56-84C021538C08}" destId="{A0FCC443-E3F8-4083-A269-E218D63EE648}" srcOrd="0" destOrd="4" presId="urn:microsoft.com/office/officeart/2005/8/layout/hList1"/>
    <dgm:cxn modelId="{5C6CFB64-5325-4D78-8458-1021CD20AC1B}" type="presOf" srcId="{7AFBDFD3-538A-4425-8F41-E4D621639F8E}" destId="{84559C00-2EE1-40C3-9804-64F0FCA8B8D2}" srcOrd="0" destOrd="8" presId="urn:microsoft.com/office/officeart/2005/8/layout/hList1"/>
    <dgm:cxn modelId="{65A96252-D2BF-4964-8892-DB6CB38CDCD2}" srcId="{6FEC3B82-3625-406E-AF80-2D87087261B0}" destId="{105475B8-4934-416D-9D42-330C2537D2FD}" srcOrd="6" destOrd="0" parTransId="{0F966AD5-69B9-40AF-8EE6-4C85C83DD58E}" sibTransId="{E66194FF-2839-42EA-89E9-1D38F0D35AA3}"/>
    <dgm:cxn modelId="{1672F11F-97B0-48B3-9E11-66858BBAACFD}" type="presOf" srcId="{ECFBFBE1-57F7-4437-9B0D-7B569638CA3A}" destId="{84559C00-2EE1-40C3-9804-64F0FCA8B8D2}" srcOrd="0" destOrd="3" presId="urn:microsoft.com/office/officeart/2005/8/layout/hList1"/>
    <dgm:cxn modelId="{4DDAFB94-D6DF-4373-A337-61070DC74E87}" srcId="{6FEC3B82-3625-406E-AF80-2D87087261B0}" destId="{7AFBDFD3-538A-4425-8F41-E4D621639F8E}" srcOrd="8" destOrd="0" parTransId="{B26D4C9C-11AD-4705-A548-087185EDC519}" sibTransId="{BE7E5D65-B416-4903-9A4F-D936980BFF77}"/>
    <dgm:cxn modelId="{3D3F82D6-FA27-4765-A5A2-1124AA1C5FB2}" type="presOf" srcId="{29673AB4-33F5-44C1-99EC-FEAF11AA7B03}" destId="{84559C00-2EE1-40C3-9804-64F0FCA8B8D2}" srcOrd="0" destOrd="4" presId="urn:microsoft.com/office/officeart/2005/8/layout/hList1"/>
    <dgm:cxn modelId="{034BB1F6-9D2B-4697-8D2F-9CEBE6DBE40E}" srcId="{5446FD9C-479B-41F9-8B87-2053A3A7ED22}" destId="{DECB846E-7421-47B4-8528-E4E6B3A14A2A}" srcOrd="2" destOrd="0" parTransId="{132C3E1B-F3BE-4F09-94A6-FA9C7D82454F}" sibTransId="{D5119F77-37D6-4F30-A9B2-3FA632E49883}"/>
    <dgm:cxn modelId="{CC091E98-9FFC-464B-8242-E76BC65B1889}" type="presOf" srcId="{BD39CF3C-3EDE-4082-8982-F56E6BFA9DAE}" destId="{84559C00-2EE1-40C3-9804-64F0FCA8B8D2}" srcOrd="0" destOrd="9" presId="urn:microsoft.com/office/officeart/2005/8/layout/hList1"/>
    <dgm:cxn modelId="{5DAD502C-5EC6-48A4-9BB1-1E95CCC3887A}" type="presOf" srcId="{B6C11D33-AEF0-4806-8D92-1F00F7E57B19}" destId="{A0FCC443-E3F8-4083-A269-E218D63EE648}" srcOrd="0" destOrd="1" presId="urn:microsoft.com/office/officeart/2005/8/layout/hList1"/>
    <dgm:cxn modelId="{C62A739C-D64E-452C-BBFA-DAF7DDE981CD}" type="presOf" srcId="{5A3FF61E-9161-45D3-B7F0-CA28BB15CC5E}" destId="{84559C00-2EE1-40C3-9804-64F0FCA8B8D2}" srcOrd="0" destOrd="2" presId="urn:microsoft.com/office/officeart/2005/8/layout/hList1"/>
    <dgm:cxn modelId="{F8162D2B-CDC4-49FD-837B-0349DFEDFD72}" type="presOf" srcId="{246820C2-0C58-40B4-9078-E27213A1566A}" destId="{84559C00-2EE1-40C3-9804-64F0FCA8B8D2}" srcOrd="0" destOrd="7" presId="urn:microsoft.com/office/officeart/2005/8/layout/hList1"/>
    <dgm:cxn modelId="{BF70D692-E90D-460A-A55A-5C9DF173FD75}" srcId="{6FEC3B82-3625-406E-AF80-2D87087261B0}" destId="{E8306D89-E3F8-4816-AA52-1EADC74DD58F}" srcOrd="1" destOrd="0" parTransId="{CDBACD4A-6B19-4A4B-A320-3252BFA816F1}" sibTransId="{7614BFB8-A22A-43DC-8519-5C5326644058}"/>
    <dgm:cxn modelId="{60CC029B-B811-4205-91B1-8118C81B138F}" type="presOf" srcId="{3DA651F3-7FD4-42C5-B180-206AC7E01795}" destId="{A0FCC443-E3F8-4083-A269-E218D63EE648}" srcOrd="0" destOrd="0" presId="urn:microsoft.com/office/officeart/2005/8/layout/hList1"/>
    <dgm:cxn modelId="{C497365B-4D99-4B3A-BEB9-D47C5A71E033}" srcId="{5446FD9C-479B-41F9-8B87-2053A3A7ED22}" destId="{3C1D9B97-AAFD-4FD7-8A56-84C021538C08}" srcOrd="4" destOrd="0" parTransId="{E7DFD97A-DE93-4F46-8135-5739F0CF1C90}" sibTransId="{148A20F9-B1E4-4223-B1A9-20A89CEEB7D5}"/>
    <dgm:cxn modelId="{18DA5E35-1CCB-4113-B047-C011565B2238}" srcId="{6FEC3B82-3625-406E-AF80-2D87087261B0}" destId="{8EFC366B-1A4B-4A2E-A006-5AE0E8714C56}" srcOrd="0" destOrd="0" parTransId="{29CFE768-89A3-4520-B069-1414FB3CFCBE}" sibTransId="{5C6C7A23-2D57-4399-B873-AF54222087F7}"/>
    <dgm:cxn modelId="{B70B2934-0528-4654-807F-CF7CB352551C}" type="presOf" srcId="{DECB846E-7421-47B4-8528-E4E6B3A14A2A}" destId="{A0FCC443-E3F8-4083-A269-E218D63EE648}" srcOrd="0" destOrd="2" presId="urn:microsoft.com/office/officeart/2005/8/layout/hList1"/>
    <dgm:cxn modelId="{EDAE1394-3DD8-4408-813E-BEA78FA28FC1}" srcId="{8B5348E1-39DF-4042-AC42-399FEEF7A144}" destId="{6FEC3B82-3625-406E-AF80-2D87087261B0}" srcOrd="0" destOrd="0" parTransId="{68D2AA34-AD80-4501-AF8C-7B571C0223EE}" sibTransId="{E28983F3-6F86-4AD5-B7E6-CD2A2CBF3C98}"/>
    <dgm:cxn modelId="{A64075A9-A4C2-408C-8CF1-B3A3DDF3D616}" srcId="{6FEC3B82-3625-406E-AF80-2D87087261B0}" destId="{5A3FF61E-9161-45D3-B7F0-CA28BB15CC5E}" srcOrd="2" destOrd="0" parTransId="{13291C9B-C2AD-4005-AF91-A25DD5A2F8ED}" sibTransId="{7F593A95-0C1A-4762-810D-5DFE0DEA7086}"/>
    <dgm:cxn modelId="{0A1A2BA1-6A58-480A-AB64-A31114D88419}" srcId="{8B5348E1-39DF-4042-AC42-399FEEF7A144}" destId="{5446FD9C-479B-41F9-8B87-2053A3A7ED22}" srcOrd="1" destOrd="0" parTransId="{3C06A09F-E32E-434B-9CF9-1B6D625A063B}" sibTransId="{EDD6CDD3-2224-420B-B448-923CFD90D983}"/>
    <dgm:cxn modelId="{23AE86B3-6B1A-4E48-9ECF-76AEBE31F3F2}" srcId="{6FEC3B82-3625-406E-AF80-2D87087261B0}" destId="{BD39CF3C-3EDE-4082-8982-F56E6BFA9DAE}" srcOrd="9" destOrd="0" parTransId="{412AF209-AB52-43B5-ADDB-7513E71452FE}" sibTransId="{FE636B96-30BB-4B01-9228-AC41294EBBB6}"/>
    <dgm:cxn modelId="{F0BC3CA5-3BE0-4724-8FFD-FD24B2ABB5C8}" type="presOf" srcId="{5446FD9C-479B-41F9-8B87-2053A3A7ED22}" destId="{086D7FE6-E18B-42ED-9F46-31695AE12297}" srcOrd="0" destOrd="0" presId="urn:microsoft.com/office/officeart/2005/8/layout/hList1"/>
    <dgm:cxn modelId="{359457F4-F928-4A1D-8C2A-634517EAB10A}" srcId="{6FEC3B82-3625-406E-AF80-2D87087261B0}" destId="{ECFBFBE1-57F7-4437-9B0D-7B569638CA3A}" srcOrd="3" destOrd="0" parTransId="{EFFFA5F5-37C6-4398-A007-673A25688C29}" sibTransId="{D8A0704D-DAEF-49E3-9EAB-0E3BAE8616B9}"/>
    <dgm:cxn modelId="{5378BC45-24FC-4CC7-A467-BCBE650F5360}" srcId="{6FEC3B82-3625-406E-AF80-2D87087261B0}" destId="{246820C2-0C58-40B4-9078-E27213A1566A}" srcOrd="7" destOrd="0" parTransId="{4837650E-BCE2-4ABF-B731-F7DAAF6CDA41}" sibTransId="{D234B591-56AA-47F9-8889-87C7E1CB5C12}"/>
    <dgm:cxn modelId="{4EED9F7B-9A4A-4C5A-895C-DA1A47271084}" srcId="{5446FD9C-479B-41F9-8B87-2053A3A7ED22}" destId="{3DA651F3-7FD4-42C5-B180-206AC7E01795}" srcOrd="0" destOrd="0" parTransId="{01F7BCFC-D250-412A-B0FC-E10E26A88A82}" sibTransId="{ED29E5FB-C5FF-41ED-BCED-BEDABF2C380C}"/>
    <dgm:cxn modelId="{83EA053B-B60C-42F0-9FBA-D1B3CE17C0DA}" type="presOf" srcId="{B69034F4-5BBA-45EF-8246-828D2FB08534}" destId="{84559C00-2EE1-40C3-9804-64F0FCA8B8D2}" srcOrd="0" destOrd="5" presId="urn:microsoft.com/office/officeart/2005/8/layout/hList1"/>
    <dgm:cxn modelId="{69D260D7-C7AC-4170-A2D9-5C650CBDDF4F}" type="presOf" srcId="{E8306D89-E3F8-4816-AA52-1EADC74DD58F}" destId="{84559C00-2EE1-40C3-9804-64F0FCA8B8D2}" srcOrd="0" destOrd="1" presId="urn:microsoft.com/office/officeart/2005/8/layout/hList1"/>
    <dgm:cxn modelId="{9C31FE24-3407-40F2-800F-612C750C2E48}" srcId="{6FEC3B82-3625-406E-AF80-2D87087261B0}" destId="{B69034F4-5BBA-45EF-8246-828D2FB08534}" srcOrd="5" destOrd="0" parTransId="{137C82A4-BDD4-427C-9C07-38209884A931}" sibTransId="{11306A96-683D-410B-863D-974B5DD459DD}"/>
    <dgm:cxn modelId="{82B4D098-2CEC-4A92-87E0-FADB114D8EE1}" srcId="{5446FD9C-479B-41F9-8B87-2053A3A7ED22}" destId="{B6C11D33-AEF0-4806-8D92-1F00F7E57B19}" srcOrd="1" destOrd="0" parTransId="{AAFA6C9C-2B98-4AD4-B4BE-98E1267D080D}" sibTransId="{CC710DB2-1A04-4213-A020-350C4FD62040}"/>
    <dgm:cxn modelId="{59EA8B0B-67E7-4FA0-9089-16F89BEC5043}" type="presOf" srcId="{105475B8-4934-416D-9D42-330C2537D2FD}" destId="{84559C00-2EE1-40C3-9804-64F0FCA8B8D2}" srcOrd="0" destOrd="6" presId="urn:microsoft.com/office/officeart/2005/8/layout/hList1"/>
    <dgm:cxn modelId="{16CFA98D-ED2B-4789-AE4C-36ED6AAF5469}" type="presParOf" srcId="{9360DA8B-6AA0-4B3F-A9D0-BD6ADE44C63C}" destId="{147576AE-297C-4CF7-A167-D26B2EFFFD39}" srcOrd="0" destOrd="0" presId="urn:microsoft.com/office/officeart/2005/8/layout/hList1"/>
    <dgm:cxn modelId="{2B2BBC78-52EA-4F2A-98F5-EFE12C09D17C}" type="presParOf" srcId="{147576AE-297C-4CF7-A167-D26B2EFFFD39}" destId="{90B7AB71-D585-45C4-BEE6-15E77F0EA456}" srcOrd="0" destOrd="0" presId="urn:microsoft.com/office/officeart/2005/8/layout/hList1"/>
    <dgm:cxn modelId="{4C0F6C7F-908A-4BFD-ACBE-911FD474CEAF}" type="presParOf" srcId="{147576AE-297C-4CF7-A167-D26B2EFFFD39}" destId="{84559C00-2EE1-40C3-9804-64F0FCA8B8D2}" srcOrd="1" destOrd="0" presId="urn:microsoft.com/office/officeart/2005/8/layout/hList1"/>
    <dgm:cxn modelId="{D999834B-2A4E-4608-817A-729A8C8E745A}" type="presParOf" srcId="{9360DA8B-6AA0-4B3F-A9D0-BD6ADE44C63C}" destId="{0CE437CB-F179-41F9-A66F-BA94992CEE37}" srcOrd="1" destOrd="0" presId="urn:microsoft.com/office/officeart/2005/8/layout/hList1"/>
    <dgm:cxn modelId="{2D576BEB-666D-4BC6-88E9-2C8512F10072}" type="presParOf" srcId="{9360DA8B-6AA0-4B3F-A9D0-BD6ADE44C63C}" destId="{86BEAF7F-67D0-4D5B-829B-38443C720832}" srcOrd="2" destOrd="0" presId="urn:microsoft.com/office/officeart/2005/8/layout/hList1"/>
    <dgm:cxn modelId="{D9343310-991B-4E59-BC79-F44875E11747}" type="presParOf" srcId="{86BEAF7F-67D0-4D5B-829B-38443C720832}" destId="{086D7FE6-E18B-42ED-9F46-31695AE12297}" srcOrd="0" destOrd="0" presId="urn:microsoft.com/office/officeart/2005/8/layout/hList1"/>
    <dgm:cxn modelId="{911BC5F6-0707-41D8-B337-88D3730E66E3}" type="presParOf" srcId="{86BEAF7F-67D0-4D5B-829B-38443C720832}" destId="{A0FCC443-E3F8-4083-A269-E218D63EE64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20B507-06CA-4A67-8905-7BED8A1674B0}" type="doc">
      <dgm:prSet loTypeId="urn:microsoft.com/office/officeart/2005/8/layout/funnel1" loCatId="process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289C0E5-52B5-4440-9AB0-16DA5D19035C}">
      <dgm:prSet phldrT="[Text]"/>
      <dgm:spPr/>
      <dgm:t>
        <a:bodyPr/>
        <a:lstStyle/>
        <a:p>
          <a:r>
            <a:rPr lang="en-US" b="1" dirty="0"/>
            <a:t>Development Charges for “Discounted Services”</a:t>
          </a:r>
        </a:p>
      </dgm:t>
    </dgm:pt>
    <dgm:pt modelId="{BDAF8CEA-3AB4-49C6-A774-3F2601256E8E}" type="parTrans" cxnId="{56026F18-1A8E-4C7F-9444-5018A78260C6}">
      <dgm:prSet/>
      <dgm:spPr/>
      <dgm:t>
        <a:bodyPr/>
        <a:lstStyle/>
        <a:p>
          <a:endParaRPr lang="en-US"/>
        </a:p>
      </dgm:t>
    </dgm:pt>
    <dgm:pt modelId="{599D8631-FBE1-4F59-A5DD-66851A66AA68}" type="sibTrans" cxnId="{56026F18-1A8E-4C7F-9444-5018A78260C6}">
      <dgm:prSet/>
      <dgm:spPr/>
      <dgm:t>
        <a:bodyPr/>
        <a:lstStyle/>
        <a:p>
          <a:endParaRPr lang="en-US"/>
        </a:p>
      </dgm:t>
    </dgm:pt>
    <dgm:pt modelId="{A72B0FF1-C65A-409A-B353-052453C5696D}">
      <dgm:prSet phldrT="[Text]"/>
      <dgm:spPr/>
      <dgm:t>
        <a:bodyPr/>
        <a:lstStyle/>
        <a:p>
          <a:r>
            <a:rPr lang="en-US" dirty="0"/>
            <a:t>Parkland Dedication and CIL</a:t>
          </a:r>
        </a:p>
      </dgm:t>
    </dgm:pt>
    <dgm:pt modelId="{536465FE-570E-414D-B64C-74D22576FFB0}" type="parTrans" cxnId="{FDC35814-5F76-40B3-823E-8C7A5745C068}">
      <dgm:prSet/>
      <dgm:spPr/>
      <dgm:t>
        <a:bodyPr/>
        <a:lstStyle/>
        <a:p>
          <a:endParaRPr lang="en-US"/>
        </a:p>
      </dgm:t>
    </dgm:pt>
    <dgm:pt modelId="{271FC8B0-1C9F-4CC1-8ADE-F35A361A59E7}" type="sibTrans" cxnId="{FDC35814-5F76-40B3-823E-8C7A5745C068}">
      <dgm:prSet/>
      <dgm:spPr/>
      <dgm:t>
        <a:bodyPr/>
        <a:lstStyle/>
        <a:p>
          <a:endParaRPr lang="en-US"/>
        </a:p>
      </dgm:t>
    </dgm:pt>
    <dgm:pt modelId="{1D14C218-15EE-47D5-AA86-7E98E4946223}">
      <dgm:prSet phldrT="[Text]"/>
      <dgm:spPr/>
      <dgm:t>
        <a:bodyPr/>
        <a:lstStyle/>
        <a:p>
          <a:r>
            <a:rPr lang="en-US" dirty="0"/>
            <a:t>Section 37/Height &amp; Density </a:t>
          </a:r>
          <a:r>
            <a:rPr lang="en-US" dirty="0" err="1"/>
            <a:t>Bonusing</a:t>
          </a:r>
          <a:endParaRPr lang="en-US" dirty="0"/>
        </a:p>
      </dgm:t>
    </dgm:pt>
    <dgm:pt modelId="{E8DB4392-EE0B-4ABD-90D2-78882BD22F28}" type="parTrans" cxnId="{473B89E2-BA24-4646-8FC8-B374694FD70A}">
      <dgm:prSet/>
      <dgm:spPr/>
      <dgm:t>
        <a:bodyPr/>
        <a:lstStyle/>
        <a:p>
          <a:endParaRPr lang="en-US"/>
        </a:p>
      </dgm:t>
    </dgm:pt>
    <dgm:pt modelId="{9DA9D4B9-CD1D-446C-83A2-327DB91CBE65}" type="sibTrans" cxnId="{473B89E2-BA24-4646-8FC8-B374694FD70A}">
      <dgm:prSet/>
      <dgm:spPr/>
      <dgm:t>
        <a:bodyPr/>
        <a:lstStyle/>
        <a:p>
          <a:endParaRPr lang="en-US"/>
        </a:p>
      </dgm:t>
    </dgm:pt>
    <dgm:pt modelId="{551D9BF9-7E5C-4498-9BC7-7BC8D3DC4AFC}">
      <dgm:prSet phldrT="[Text]" custT="1"/>
      <dgm:spPr/>
      <dgm:t>
        <a:bodyPr/>
        <a:lstStyle/>
        <a:p>
          <a:r>
            <a:rPr lang="en-US" sz="2400" b="1" dirty="0"/>
            <a:t>Community Benefits Charges</a:t>
          </a:r>
        </a:p>
      </dgm:t>
    </dgm:pt>
    <dgm:pt modelId="{93F32964-32AA-49E7-91B2-B0F4D166EEC3}" type="parTrans" cxnId="{BD2B8E25-DDA9-4652-927F-9407D13306C8}">
      <dgm:prSet/>
      <dgm:spPr/>
      <dgm:t>
        <a:bodyPr/>
        <a:lstStyle/>
        <a:p>
          <a:endParaRPr lang="en-US"/>
        </a:p>
      </dgm:t>
    </dgm:pt>
    <dgm:pt modelId="{9A8D2AB7-2381-4207-BD42-8D87DF9EAC6D}" type="sibTrans" cxnId="{BD2B8E25-DDA9-4652-927F-9407D13306C8}">
      <dgm:prSet/>
      <dgm:spPr/>
      <dgm:t>
        <a:bodyPr/>
        <a:lstStyle/>
        <a:p>
          <a:endParaRPr lang="en-US"/>
        </a:p>
      </dgm:t>
    </dgm:pt>
    <dgm:pt modelId="{3B2D5E3A-EF2D-496B-8C21-8185D94D63E8}" type="pres">
      <dgm:prSet presAssocID="{8E20B507-06CA-4A67-8905-7BED8A1674B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8A4D60-F724-47AB-B973-40ADAB9DA655}" type="pres">
      <dgm:prSet presAssocID="{8E20B507-06CA-4A67-8905-7BED8A1674B0}" presName="ellipse" presStyleLbl="trBgShp" presStyleIdx="0" presStyleCnt="1"/>
      <dgm:spPr/>
    </dgm:pt>
    <dgm:pt modelId="{AC172BE3-9F20-4DAA-852F-0D15161A4797}" type="pres">
      <dgm:prSet presAssocID="{8E20B507-06CA-4A67-8905-7BED8A1674B0}" presName="arrow1" presStyleLbl="fgShp" presStyleIdx="0" presStyleCnt="1"/>
      <dgm:spPr/>
    </dgm:pt>
    <dgm:pt modelId="{E8AFABDF-BC26-4240-A67F-348F4575A52F}" type="pres">
      <dgm:prSet presAssocID="{8E20B507-06CA-4A67-8905-7BED8A1674B0}" presName="rectangle" presStyleLbl="revTx" presStyleIdx="0" presStyleCnt="1" custScaleX="1239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823B0E-2C1D-4468-8C08-6076380F130C}" type="pres">
      <dgm:prSet presAssocID="{A72B0FF1-C65A-409A-B353-052453C5696D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EE68C1-6588-46F8-B663-704BEF92181A}" type="pres">
      <dgm:prSet presAssocID="{1D14C218-15EE-47D5-AA86-7E98E4946223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B9E99F-1CB6-4EC0-BD78-3F3FD3CB6441}" type="pres">
      <dgm:prSet presAssocID="{551D9BF9-7E5C-4498-9BC7-7BC8D3DC4AFC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B2D95E-3A4D-43E5-B84D-51B0AC993DCB}" type="pres">
      <dgm:prSet presAssocID="{8E20B507-06CA-4A67-8905-7BED8A1674B0}" presName="funnel" presStyleLbl="trAlignAcc1" presStyleIdx="0" presStyleCnt="1"/>
      <dgm:spPr/>
    </dgm:pt>
  </dgm:ptLst>
  <dgm:cxnLst>
    <dgm:cxn modelId="{473B89E2-BA24-4646-8FC8-B374694FD70A}" srcId="{8E20B507-06CA-4A67-8905-7BED8A1674B0}" destId="{1D14C218-15EE-47D5-AA86-7E98E4946223}" srcOrd="2" destOrd="0" parTransId="{E8DB4392-EE0B-4ABD-90D2-78882BD22F28}" sibTransId="{9DA9D4B9-CD1D-446C-83A2-327DB91CBE65}"/>
    <dgm:cxn modelId="{FDC35814-5F76-40B3-823E-8C7A5745C068}" srcId="{8E20B507-06CA-4A67-8905-7BED8A1674B0}" destId="{A72B0FF1-C65A-409A-B353-052453C5696D}" srcOrd="1" destOrd="0" parTransId="{536465FE-570E-414D-B64C-74D22576FFB0}" sibTransId="{271FC8B0-1C9F-4CC1-8ADE-F35A361A59E7}"/>
    <dgm:cxn modelId="{BD2B8E25-DDA9-4652-927F-9407D13306C8}" srcId="{8E20B507-06CA-4A67-8905-7BED8A1674B0}" destId="{551D9BF9-7E5C-4498-9BC7-7BC8D3DC4AFC}" srcOrd="3" destOrd="0" parTransId="{93F32964-32AA-49E7-91B2-B0F4D166EEC3}" sibTransId="{9A8D2AB7-2381-4207-BD42-8D87DF9EAC6D}"/>
    <dgm:cxn modelId="{418D5202-4CC4-4F65-8C9E-AB7E32B8EC46}" type="presOf" srcId="{A72B0FF1-C65A-409A-B353-052453C5696D}" destId="{1BEE68C1-6588-46F8-B663-704BEF92181A}" srcOrd="0" destOrd="0" presId="urn:microsoft.com/office/officeart/2005/8/layout/funnel1"/>
    <dgm:cxn modelId="{D756ECA5-836F-4B09-B495-52BFEBD1BEBC}" type="presOf" srcId="{8E20B507-06CA-4A67-8905-7BED8A1674B0}" destId="{3B2D5E3A-EF2D-496B-8C21-8185D94D63E8}" srcOrd="0" destOrd="0" presId="urn:microsoft.com/office/officeart/2005/8/layout/funnel1"/>
    <dgm:cxn modelId="{AAF2095B-3645-4662-B0E3-6F14E1FAEC76}" type="presOf" srcId="{5289C0E5-52B5-4440-9AB0-16DA5D19035C}" destId="{6BB9E99F-1CB6-4EC0-BD78-3F3FD3CB6441}" srcOrd="0" destOrd="0" presId="urn:microsoft.com/office/officeart/2005/8/layout/funnel1"/>
    <dgm:cxn modelId="{27091A27-54A2-4FAA-A3ED-1A30E79F08B0}" type="presOf" srcId="{551D9BF9-7E5C-4498-9BC7-7BC8D3DC4AFC}" destId="{E8AFABDF-BC26-4240-A67F-348F4575A52F}" srcOrd="0" destOrd="0" presId="urn:microsoft.com/office/officeart/2005/8/layout/funnel1"/>
    <dgm:cxn modelId="{56026F18-1A8E-4C7F-9444-5018A78260C6}" srcId="{8E20B507-06CA-4A67-8905-7BED8A1674B0}" destId="{5289C0E5-52B5-4440-9AB0-16DA5D19035C}" srcOrd="0" destOrd="0" parTransId="{BDAF8CEA-3AB4-49C6-A774-3F2601256E8E}" sibTransId="{599D8631-FBE1-4F59-A5DD-66851A66AA68}"/>
    <dgm:cxn modelId="{7FB4360B-0733-47A0-88A8-32EE9343976A}" type="presOf" srcId="{1D14C218-15EE-47D5-AA86-7E98E4946223}" destId="{EE823B0E-2C1D-4468-8C08-6076380F130C}" srcOrd="0" destOrd="0" presId="urn:microsoft.com/office/officeart/2005/8/layout/funnel1"/>
    <dgm:cxn modelId="{FF209B4D-1149-46C7-9079-4690795D156A}" type="presParOf" srcId="{3B2D5E3A-EF2D-496B-8C21-8185D94D63E8}" destId="{038A4D60-F724-47AB-B973-40ADAB9DA655}" srcOrd="0" destOrd="0" presId="urn:microsoft.com/office/officeart/2005/8/layout/funnel1"/>
    <dgm:cxn modelId="{789E5BBF-31CE-4A36-A219-BF1A3289A2B7}" type="presParOf" srcId="{3B2D5E3A-EF2D-496B-8C21-8185D94D63E8}" destId="{AC172BE3-9F20-4DAA-852F-0D15161A4797}" srcOrd="1" destOrd="0" presId="urn:microsoft.com/office/officeart/2005/8/layout/funnel1"/>
    <dgm:cxn modelId="{DD574560-5703-4639-A68A-47CF1C4836EF}" type="presParOf" srcId="{3B2D5E3A-EF2D-496B-8C21-8185D94D63E8}" destId="{E8AFABDF-BC26-4240-A67F-348F4575A52F}" srcOrd="2" destOrd="0" presId="urn:microsoft.com/office/officeart/2005/8/layout/funnel1"/>
    <dgm:cxn modelId="{3768F3A2-B530-4C01-8B0D-EBD15A81BC26}" type="presParOf" srcId="{3B2D5E3A-EF2D-496B-8C21-8185D94D63E8}" destId="{EE823B0E-2C1D-4468-8C08-6076380F130C}" srcOrd="3" destOrd="0" presId="urn:microsoft.com/office/officeart/2005/8/layout/funnel1"/>
    <dgm:cxn modelId="{1C2B0BD0-BA9E-408D-98EA-52EB4B4D9175}" type="presParOf" srcId="{3B2D5E3A-EF2D-496B-8C21-8185D94D63E8}" destId="{1BEE68C1-6588-46F8-B663-704BEF92181A}" srcOrd="4" destOrd="0" presId="urn:microsoft.com/office/officeart/2005/8/layout/funnel1"/>
    <dgm:cxn modelId="{CD6D6966-F8E7-49F2-ADE1-6DD141B9A47E}" type="presParOf" srcId="{3B2D5E3A-EF2D-496B-8C21-8185D94D63E8}" destId="{6BB9E99F-1CB6-4EC0-BD78-3F3FD3CB6441}" srcOrd="5" destOrd="0" presId="urn:microsoft.com/office/officeart/2005/8/layout/funnel1"/>
    <dgm:cxn modelId="{014C5486-EA49-42B7-8F21-DAB5E6466CFE}" type="presParOf" srcId="{3B2D5E3A-EF2D-496B-8C21-8185D94D63E8}" destId="{70B2D95E-3A4D-43E5-B84D-51B0AC993DC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A068C4-B7BD-4295-A0EC-C88C0ADB2811}">
      <dsp:nvSpPr>
        <dsp:cNvPr id="0" name=""/>
        <dsp:cNvSpPr/>
      </dsp:nvSpPr>
      <dsp:spPr>
        <a:xfrm>
          <a:off x="212730" y="337"/>
          <a:ext cx="1768473" cy="637546"/>
        </a:xfrm>
        <a:prstGeom prst="chevron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entury Gothic" panose="020B0502020202020204" pitchFamily="34" charset="0"/>
            </a:rPr>
            <a:t>Summer 2019</a:t>
          </a:r>
          <a:endParaRPr lang="en-US" sz="1600" kern="1200" dirty="0">
            <a:latin typeface="Century Gothic" panose="020B0502020202020204" pitchFamily="34" charset="0"/>
          </a:endParaRPr>
        </a:p>
      </dsp:txBody>
      <dsp:txXfrm>
        <a:off x="531503" y="337"/>
        <a:ext cx="1130927" cy="637546"/>
      </dsp:txXfrm>
    </dsp:sp>
    <dsp:sp modelId="{CF1B0B27-079C-428F-A946-61DDA2B56050}">
      <dsp:nvSpPr>
        <dsp:cNvPr id="0" name=""/>
        <dsp:cNvSpPr/>
      </dsp:nvSpPr>
      <dsp:spPr>
        <a:xfrm>
          <a:off x="1957000" y="54529"/>
          <a:ext cx="2349128" cy="529163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entury Gothic" panose="020B0502020202020204" pitchFamily="34" charset="0"/>
            </a:rPr>
            <a:t>Background Review &amp; Info Requests</a:t>
          </a:r>
          <a:endParaRPr lang="en-US" sz="1200" kern="1200" dirty="0">
            <a:latin typeface="Century Gothic" panose="020B0502020202020204" pitchFamily="34" charset="0"/>
          </a:endParaRPr>
        </a:p>
      </dsp:txBody>
      <dsp:txXfrm>
        <a:off x="2221582" y="54529"/>
        <a:ext cx="1819965" cy="529163"/>
      </dsp:txXfrm>
    </dsp:sp>
    <dsp:sp modelId="{B4CEFA9F-FBA8-4549-AE25-1AC7679A604A}">
      <dsp:nvSpPr>
        <dsp:cNvPr id="0" name=""/>
        <dsp:cNvSpPr/>
      </dsp:nvSpPr>
      <dsp:spPr>
        <a:xfrm>
          <a:off x="4120921" y="54529"/>
          <a:ext cx="2349128" cy="529163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Century Gothic" panose="020B0502020202020204" pitchFamily="34" charset="0"/>
            </a:rPr>
            <a:t>Staff Kick-off Meetings</a:t>
          </a:r>
        </a:p>
      </dsp:txBody>
      <dsp:txXfrm>
        <a:off x="4385503" y="54529"/>
        <a:ext cx="1819965" cy="529163"/>
      </dsp:txXfrm>
    </dsp:sp>
    <dsp:sp modelId="{3B322221-64B3-4E20-9C26-2115A10679E6}">
      <dsp:nvSpPr>
        <dsp:cNvPr id="0" name=""/>
        <dsp:cNvSpPr/>
      </dsp:nvSpPr>
      <dsp:spPr>
        <a:xfrm>
          <a:off x="6284842" y="54529"/>
          <a:ext cx="2349128" cy="529163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entury Gothic" panose="020B0502020202020204" pitchFamily="34" charset="0"/>
            </a:rPr>
            <a:t>Preliminary Service Level Analysis</a:t>
          </a:r>
          <a:endParaRPr lang="en-US" sz="1200" b="0" kern="1200" dirty="0" smtClean="0">
            <a:latin typeface="Century Gothic" panose="020B0502020202020204" pitchFamily="34" charset="0"/>
          </a:endParaRPr>
        </a:p>
      </dsp:txBody>
      <dsp:txXfrm>
        <a:off x="6549424" y="54529"/>
        <a:ext cx="1819965" cy="529163"/>
      </dsp:txXfrm>
    </dsp:sp>
    <dsp:sp modelId="{17C42D54-3815-4FCC-8652-5200AD281A1F}">
      <dsp:nvSpPr>
        <dsp:cNvPr id="0" name=""/>
        <dsp:cNvSpPr/>
      </dsp:nvSpPr>
      <dsp:spPr>
        <a:xfrm>
          <a:off x="212730" y="727140"/>
          <a:ext cx="1768473" cy="637546"/>
        </a:xfrm>
        <a:prstGeom prst="chevron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entury Gothic" panose="020B0502020202020204" pitchFamily="34" charset="0"/>
            </a:rPr>
            <a:t>September 2019</a:t>
          </a:r>
        </a:p>
      </dsp:txBody>
      <dsp:txXfrm>
        <a:off x="531503" y="727140"/>
        <a:ext cx="1130927" cy="637546"/>
      </dsp:txXfrm>
    </dsp:sp>
    <dsp:sp modelId="{6F86825F-482A-4970-B12A-6B9CBD77DA67}">
      <dsp:nvSpPr>
        <dsp:cNvPr id="0" name=""/>
        <dsp:cNvSpPr/>
      </dsp:nvSpPr>
      <dsp:spPr>
        <a:xfrm>
          <a:off x="1957000" y="781331"/>
          <a:ext cx="2349128" cy="529163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Century Gothic" panose="020B0502020202020204" pitchFamily="34" charset="0"/>
            </a:rPr>
            <a:t>Preliminary Development Forecasts</a:t>
          </a:r>
          <a:endParaRPr lang="en-US" sz="1200" b="1" kern="1200" dirty="0" smtClean="0">
            <a:latin typeface="Century Gothic" panose="020B0502020202020204" pitchFamily="34" charset="0"/>
          </a:endParaRPr>
        </a:p>
      </dsp:txBody>
      <dsp:txXfrm>
        <a:off x="2221582" y="781331"/>
        <a:ext cx="1819965" cy="529163"/>
      </dsp:txXfrm>
    </dsp:sp>
    <dsp:sp modelId="{60B67EC6-E41F-4945-A495-3C335B937E03}">
      <dsp:nvSpPr>
        <dsp:cNvPr id="0" name=""/>
        <dsp:cNvSpPr/>
      </dsp:nvSpPr>
      <dsp:spPr>
        <a:xfrm>
          <a:off x="4157942" y="781331"/>
          <a:ext cx="2346151" cy="529163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Century Gothic" panose="020B0502020202020204" pitchFamily="34" charset="0"/>
            </a:rPr>
            <a:t>Task Force Meeting #1: Project Introduction</a:t>
          </a:r>
        </a:p>
      </dsp:txBody>
      <dsp:txXfrm>
        <a:off x="4422524" y="781331"/>
        <a:ext cx="1816988" cy="529163"/>
      </dsp:txXfrm>
    </dsp:sp>
    <dsp:sp modelId="{458BA298-44F6-45DE-BE16-BFAE7F5C6D44}">
      <dsp:nvSpPr>
        <dsp:cNvPr id="0" name=""/>
        <dsp:cNvSpPr/>
      </dsp:nvSpPr>
      <dsp:spPr>
        <a:xfrm>
          <a:off x="6312356" y="780617"/>
          <a:ext cx="2346151" cy="529163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Century Gothic" panose="020B0502020202020204" pitchFamily="34" charset="0"/>
            </a:rPr>
            <a:t>Individual Department Meetings</a:t>
          </a:r>
        </a:p>
      </dsp:txBody>
      <dsp:txXfrm>
        <a:off x="6576938" y="780617"/>
        <a:ext cx="1816988" cy="529163"/>
      </dsp:txXfrm>
    </dsp:sp>
    <dsp:sp modelId="{FF3495A8-B681-4765-A8C0-825FF0B7011B}">
      <dsp:nvSpPr>
        <dsp:cNvPr id="0" name=""/>
        <dsp:cNvSpPr/>
      </dsp:nvSpPr>
      <dsp:spPr>
        <a:xfrm>
          <a:off x="212730" y="1453943"/>
          <a:ext cx="1768473" cy="637546"/>
        </a:xfrm>
        <a:prstGeom prst="chevron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entury Gothic" panose="020B0502020202020204" pitchFamily="34" charset="0"/>
            </a:rPr>
            <a:t>October 2019</a:t>
          </a:r>
          <a:endParaRPr lang="en-US" sz="1600" kern="1200" dirty="0">
            <a:latin typeface="Century Gothic" panose="020B0502020202020204" pitchFamily="34" charset="0"/>
          </a:endParaRPr>
        </a:p>
      </dsp:txBody>
      <dsp:txXfrm>
        <a:off x="531503" y="1453943"/>
        <a:ext cx="1130927" cy="637546"/>
      </dsp:txXfrm>
    </dsp:sp>
    <dsp:sp modelId="{164745D5-A135-4FE3-B64D-7DAF10DD2F50}">
      <dsp:nvSpPr>
        <dsp:cNvPr id="0" name=""/>
        <dsp:cNvSpPr/>
      </dsp:nvSpPr>
      <dsp:spPr>
        <a:xfrm>
          <a:off x="1957000" y="1508134"/>
          <a:ext cx="1827187" cy="529163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Century Gothic" panose="020B0502020202020204" pitchFamily="34" charset="0"/>
            </a:rPr>
            <a:t>Finalize Development Forecasts</a:t>
          </a:r>
          <a:endParaRPr lang="en-US" sz="1200" b="0" kern="1200" dirty="0">
            <a:latin typeface="Century Gothic" panose="020B0502020202020204" pitchFamily="34" charset="0"/>
          </a:endParaRPr>
        </a:p>
      </dsp:txBody>
      <dsp:txXfrm>
        <a:off x="2221582" y="1508134"/>
        <a:ext cx="1298024" cy="529163"/>
      </dsp:txXfrm>
    </dsp:sp>
    <dsp:sp modelId="{63915927-42F5-4A44-9D89-59F369CA8F0D}">
      <dsp:nvSpPr>
        <dsp:cNvPr id="0" name=""/>
        <dsp:cNvSpPr/>
      </dsp:nvSpPr>
      <dsp:spPr>
        <a:xfrm>
          <a:off x="3598981" y="1508134"/>
          <a:ext cx="1915002" cy="529163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Century Gothic" panose="020B0502020202020204" pitchFamily="34" charset="0"/>
            </a:rPr>
            <a:t>Finalize Service Level Analysis</a:t>
          </a:r>
          <a:endParaRPr lang="en-US" sz="1200" b="0" kern="1200" dirty="0">
            <a:latin typeface="Century Gothic" panose="020B0502020202020204" pitchFamily="34" charset="0"/>
          </a:endParaRPr>
        </a:p>
      </dsp:txBody>
      <dsp:txXfrm>
        <a:off x="3863563" y="1508134"/>
        <a:ext cx="1385839" cy="529163"/>
      </dsp:txXfrm>
    </dsp:sp>
    <dsp:sp modelId="{9E728519-7562-4B5A-83FC-4302431011EA}">
      <dsp:nvSpPr>
        <dsp:cNvPr id="0" name=""/>
        <dsp:cNvSpPr/>
      </dsp:nvSpPr>
      <dsp:spPr>
        <a:xfrm>
          <a:off x="212730" y="2180745"/>
          <a:ext cx="1768473" cy="637546"/>
        </a:xfrm>
        <a:prstGeom prst="chevron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entury Gothic" panose="020B0502020202020204" pitchFamily="34" charset="0"/>
            </a:rPr>
            <a:t>Nov. – Dec. 2019</a:t>
          </a:r>
          <a:endParaRPr lang="en-US" sz="1600" kern="1200" dirty="0">
            <a:latin typeface="Century Gothic" panose="020B0502020202020204" pitchFamily="34" charset="0"/>
          </a:endParaRPr>
        </a:p>
      </dsp:txBody>
      <dsp:txXfrm>
        <a:off x="531503" y="2180745"/>
        <a:ext cx="1130927" cy="637546"/>
      </dsp:txXfrm>
    </dsp:sp>
    <dsp:sp modelId="{D29D9F6E-C283-4E6E-A9EF-6EE410A4AFE6}">
      <dsp:nvSpPr>
        <dsp:cNvPr id="0" name=""/>
        <dsp:cNvSpPr/>
      </dsp:nvSpPr>
      <dsp:spPr>
        <a:xfrm>
          <a:off x="1957000" y="2234937"/>
          <a:ext cx="1934872" cy="529163"/>
        </a:xfrm>
        <a:prstGeom prst="chevron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Century Gothic" panose="020B0502020202020204" pitchFamily="34" charset="0"/>
            </a:rPr>
            <a:t>Complete Draft Capital Programs</a:t>
          </a:r>
          <a:endParaRPr lang="en-US" sz="1200" b="0" kern="1200" dirty="0">
            <a:latin typeface="Century Gothic" panose="020B0502020202020204" pitchFamily="34" charset="0"/>
          </a:endParaRPr>
        </a:p>
      </dsp:txBody>
      <dsp:txXfrm>
        <a:off x="2221582" y="2234937"/>
        <a:ext cx="1405709" cy="529163"/>
      </dsp:txXfrm>
    </dsp:sp>
    <dsp:sp modelId="{3E6158A3-6E16-4A8E-9571-669B0BEC2C59}">
      <dsp:nvSpPr>
        <dsp:cNvPr id="0" name=""/>
        <dsp:cNvSpPr/>
      </dsp:nvSpPr>
      <dsp:spPr>
        <a:xfrm>
          <a:off x="3706665" y="2234937"/>
          <a:ext cx="2311411" cy="529163"/>
        </a:xfrm>
        <a:prstGeom prst="chevron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Century Gothic" panose="020B0502020202020204" pitchFamily="34" charset="0"/>
            </a:rPr>
            <a:t>Task Force Meeting #2: Forecasts &amp; Capital Programs</a:t>
          </a:r>
          <a:endParaRPr lang="en-US" sz="1200" b="1" kern="1200" dirty="0">
            <a:latin typeface="Century Gothic" panose="020B0502020202020204" pitchFamily="34" charset="0"/>
          </a:endParaRPr>
        </a:p>
      </dsp:txBody>
      <dsp:txXfrm>
        <a:off x="3971247" y="2234937"/>
        <a:ext cx="1782248" cy="529163"/>
      </dsp:txXfrm>
    </dsp:sp>
    <dsp:sp modelId="{29DC7E51-DB2B-492B-810F-3F4421A36614}">
      <dsp:nvSpPr>
        <dsp:cNvPr id="0" name=""/>
        <dsp:cNvSpPr/>
      </dsp:nvSpPr>
      <dsp:spPr>
        <a:xfrm>
          <a:off x="244351" y="2867293"/>
          <a:ext cx="1768473" cy="637546"/>
        </a:xfrm>
        <a:prstGeom prst="chevron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Century Gothic" panose="020B0502020202020204" pitchFamily="34" charset="0"/>
            </a:rPr>
            <a:t>Jan. – Feb. 2020</a:t>
          </a:r>
          <a:endParaRPr lang="en-US" sz="1600" b="0" kern="1200" dirty="0">
            <a:latin typeface="Century Gothic" panose="020B0502020202020204" pitchFamily="34" charset="0"/>
          </a:endParaRPr>
        </a:p>
      </dsp:txBody>
      <dsp:txXfrm>
        <a:off x="563124" y="2867293"/>
        <a:ext cx="1130927" cy="637546"/>
      </dsp:txXfrm>
    </dsp:sp>
    <dsp:sp modelId="{35D2397D-B377-4DB2-AB89-D6667A2D6710}">
      <dsp:nvSpPr>
        <dsp:cNvPr id="0" name=""/>
        <dsp:cNvSpPr/>
      </dsp:nvSpPr>
      <dsp:spPr>
        <a:xfrm>
          <a:off x="1957000" y="2961739"/>
          <a:ext cx="2084916" cy="529163"/>
        </a:xfrm>
        <a:prstGeom prst="chevron">
          <a:avLst/>
        </a:prstGeom>
        <a:solidFill>
          <a:schemeClr val="accent4">
            <a:tint val="40000"/>
            <a:alpha val="90000"/>
            <a:hueOff val="-2076689"/>
            <a:satOff val="11662"/>
            <a:lumOff val="741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2076689"/>
              <a:satOff val="11662"/>
              <a:lumOff val="7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Century Gothic" panose="020B0502020202020204" pitchFamily="34" charset="0"/>
            </a:rPr>
            <a:t>Preliminary DC Rate Calculation</a:t>
          </a:r>
          <a:endParaRPr lang="en-US" sz="1200" b="0" kern="1200" dirty="0">
            <a:latin typeface="Century Gothic" panose="020B0502020202020204" pitchFamily="34" charset="0"/>
          </a:endParaRPr>
        </a:p>
      </dsp:txBody>
      <dsp:txXfrm>
        <a:off x="2221582" y="2961739"/>
        <a:ext cx="1555753" cy="529163"/>
      </dsp:txXfrm>
    </dsp:sp>
    <dsp:sp modelId="{02C7EDDC-347C-4320-9CB6-C7205595D706}">
      <dsp:nvSpPr>
        <dsp:cNvPr id="0" name=""/>
        <dsp:cNvSpPr/>
      </dsp:nvSpPr>
      <dsp:spPr>
        <a:xfrm>
          <a:off x="3856710" y="2961739"/>
          <a:ext cx="2430301" cy="529163"/>
        </a:xfrm>
        <a:prstGeom prst="chevron">
          <a:avLst/>
        </a:prstGeom>
        <a:solidFill>
          <a:schemeClr val="accent4">
            <a:tint val="40000"/>
            <a:alpha val="90000"/>
            <a:hueOff val="-2284358"/>
            <a:satOff val="12828"/>
            <a:lumOff val="815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2284358"/>
              <a:satOff val="12828"/>
              <a:lumOff val="8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Century Gothic" panose="020B0502020202020204" pitchFamily="34" charset="0"/>
            </a:rPr>
            <a:t>Task Force Meeting #3: Draft Rates &amp; Policy Recommendations</a:t>
          </a:r>
          <a:endParaRPr lang="en-US" sz="1200" b="1" kern="1200" dirty="0">
            <a:latin typeface="Century Gothic" panose="020B0502020202020204" pitchFamily="34" charset="0"/>
          </a:endParaRPr>
        </a:p>
      </dsp:txBody>
      <dsp:txXfrm>
        <a:off x="4121292" y="2961739"/>
        <a:ext cx="1901138" cy="529163"/>
      </dsp:txXfrm>
    </dsp:sp>
    <dsp:sp modelId="{4569049A-8AAD-4C53-AB3C-A85591D00407}">
      <dsp:nvSpPr>
        <dsp:cNvPr id="0" name=""/>
        <dsp:cNvSpPr/>
      </dsp:nvSpPr>
      <dsp:spPr>
        <a:xfrm>
          <a:off x="6101804" y="2961739"/>
          <a:ext cx="1322908" cy="529163"/>
        </a:xfrm>
        <a:prstGeom prst="chevron">
          <a:avLst/>
        </a:prstGeom>
        <a:solidFill>
          <a:schemeClr val="accent4">
            <a:tint val="40000"/>
            <a:alpha val="90000"/>
            <a:hueOff val="-2492027"/>
            <a:satOff val="13994"/>
            <a:lumOff val="88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2492027"/>
              <a:satOff val="13994"/>
              <a:lumOff val="8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Century Gothic" panose="020B0502020202020204" pitchFamily="34" charset="0"/>
            </a:rPr>
            <a:t>Council Info Session</a:t>
          </a:r>
          <a:endParaRPr lang="en-US" sz="1200" b="1" kern="1200" dirty="0">
            <a:latin typeface="Century Gothic" panose="020B0502020202020204" pitchFamily="34" charset="0"/>
          </a:endParaRPr>
        </a:p>
      </dsp:txBody>
      <dsp:txXfrm>
        <a:off x="6366386" y="2961739"/>
        <a:ext cx="793745" cy="529163"/>
      </dsp:txXfrm>
    </dsp:sp>
    <dsp:sp modelId="{35458C0E-221C-4C01-B8BC-991856008EA1}">
      <dsp:nvSpPr>
        <dsp:cNvPr id="0" name=""/>
        <dsp:cNvSpPr/>
      </dsp:nvSpPr>
      <dsp:spPr>
        <a:xfrm>
          <a:off x="7239505" y="2961739"/>
          <a:ext cx="1322908" cy="529163"/>
        </a:xfrm>
        <a:prstGeom prst="chevron">
          <a:avLst/>
        </a:prstGeom>
        <a:solidFill>
          <a:schemeClr val="accent4">
            <a:tint val="40000"/>
            <a:alpha val="90000"/>
            <a:hueOff val="-2699696"/>
            <a:satOff val="15160"/>
            <a:lumOff val="963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2699696"/>
              <a:satOff val="15160"/>
              <a:lumOff val="9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Century Gothic" panose="020B0502020202020204" pitchFamily="34" charset="0"/>
            </a:rPr>
            <a:t>Finalize DC Rates</a:t>
          </a:r>
          <a:endParaRPr lang="en-US" sz="1200" b="0" kern="1200" dirty="0">
            <a:latin typeface="Century Gothic" panose="020B0502020202020204" pitchFamily="34" charset="0"/>
          </a:endParaRPr>
        </a:p>
      </dsp:txBody>
      <dsp:txXfrm>
        <a:off x="7504087" y="2961739"/>
        <a:ext cx="793745" cy="529163"/>
      </dsp:txXfrm>
    </dsp:sp>
    <dsp:sp modelId="{3DD6577D-0474-4B90-A61B-59070F6E4A77}">
      <dsp:nvSpPr>
        <dsp:cNvPr id="0" name=""/>
        <dsp:cNvSpPr/>
      </dsp:nvSpPr>
      <dsp:spPr>
        <a:xfrm>
          <a:off x="244351" y="3602843"/>
          <a:ext cx="1771581" cy="637546"/>
        </a:xfrm>
        <a:prstGeom prst="chevron">
          <a:avLst/>
        </a:prstGeom>
        <a:solidFill>
          <a:schemeClr val="accent4">
            <a:hueOff val="-3720641"/>
            <a:satOff val="22416"/>
            <a:lumOff val="17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Century Gothic" panose="020B0502020202020204" pitchFamily="34" charset="0"/>
            </a:rPr>
            <a:t>Mar. – May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Century Gothic" panose="020B0502020202020204" pitchFamily="34" charset="0"/>
            </a:rPr>
            <a:t>2020</a:t>
          </a:r>
          <a:endParaRPr lang="en-US" sz="1600" b="0" kern="1200" dirty="0">
            <a:latin typeface="Century Gothic" panose="020B0502020202020204" pitchFamily="34" charset="0"/>
          </a:endParaRPr>
        </a:p>
      </dsp:txBody>
      <dsp:txXfrm>
        <a:off x="563124" y="3602843"/>
        <a:ext cx="1134035" cy="637546"/>
      </dsp:txXfrm>
    </dsp:sp>
    <dsp:sp modelId="{516AE838-E139-4C2F-BDDF-AF3AFFD97CFD}">
      <dsp:nvSpPr>
        <dsp:cNvPr id="0" name=""/>
        <dsp:cNvSpPr/>
      </dsp:nvSpPr>
      <dsp:spPr>
        <a:xfrm>
          <a:off x="1960108" y="3688542"/>
          <a:ext cx="1843406" cy="529163"/>
        </a:xfrm>
        <a:prstGeom prst="chevron">
          <a:avLst/>
        </a:prstGeom>
        <a:solidFill>
          <a:schemeClr val="accent4">
            <a:tint val="40000"/>
            <a:alpha val="90000"/>
            <a:hueOff val="-2907365"/>
            <a:satOff val="16326"/>
            <a:lumOff val="1037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2907365"/>
              <a:satOff val="16326"/>
              <a:lumOff val="10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Century Gothic" panose="020B0502020202020204" pitchFamily="34" charset="0"/>
            </a:rPr>
            <a:t>Release DC Background Study &amp; By-law</a:t>
          </a:r>
          <a:endParaRPr lang="en-US" sz="1200" b="0" kern="1200" dirty="0">
            <a:latin typeface="Century Gothic" panose="020B0502020202020204" pitchFamily="34" charset="0"/>
          </a:endParaRPr>
        </a:p>
      </dsp:txBody>
      <dsp:txXfrm>
        <a:off x="2224690" y="3688542"/>
        <a:ext cx="1314243" cy="529163"/>
      </dsp:txXfrm>
    </dsp:sp>
    <dsp:sp modelId="{3AD1C6C5-DFE4-47AC-826E-5C5ABA896D56}">
      <dsp:nvSpPr>
        <dsp:cNvPr id="0" name=""/>
        <dsp:cNvSpPr/>
      </dsp:nvSpPr>
      <dsp:spPr>
        <a:xfrm>
          <a:off x="3618308" y="3688542"/>
          <a:ext cx="1592027" cy="529163"/>
        </a:xfrm>
        <a:prstGeom prst="chevron">
          <a:avLst/>
        </a:prstGeom>
        <a:solidFill>
          <a:schemeClr val="accent4">
            <a:tint val="40000"/>
            <a:alpha val="90000"/>
            <a:hueOff val="-3115034"/>
            <a:satOff val="17492"/>
            <a:lumOff val="1112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115034"/>
              <a:satOff val="17492"/>
              <a:lumOff val="11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Century Gothic" panose="020B0502020202020204" pitchFamily="34" charset="0"/>
            </a:rPr>
            <a:t>Statutory Public Meeting</a:t>
          </a:r>
          <a:endParaRPr lang="en-US" sz="1200" b="0" kern="1200" dirty="0">
            <a:latin typeface="Century Gothic" panose="020B0502020202020204" pitchFamily="34" charset="0"/>
          </a:endParaRPr>
        </a:p>
      </dsp:txBody>
      <dsp:txXfrm>
        <a:off x="3882890" y="3688542"/>
        <a:ext cx="1062864" cy="529163"/>
      </dsp:txXfrm>
    </dsp:sp>
    <dsp:sp modelId="{565BF702-7169-4342-9932-72095B3AAA52}">
      <dsp:nvSpPr>
        <dsp:cNvPr id="0" name=""/>
        <dsp:cNvSpPr/>
      </dsp:nvSpPr>
      <dsp:spPr>
        <a:xfrm>
          <a:off x="5025128" y="3688542"/>
          <a:ext cx="1988093" cy="529163"/>
        </a:xfrm>
        <a:prstGeom prst="chevron">
          <a:avLst/>
        </a:prstGeom>
        <a:solidFill>
          <a:schemeClr val="accent4">
            <a:tint val="40000"/>
            <a:alpha val="90000"/>
            <a:hueOff val="-3322703"/>
            <a:satOff val="18659"/>
            <a:lumOff val="1186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322703"/>
              <a:satOff val="18659"/>
              <a:lumOff val="11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Century Gothic" panose="020B0502020202020204" pitchFamily="34" charset="0"/>
            </a:rPr>
            <a:t>Respond to Written Submissions</a:t>
          </a:r>
          <a:endParaRPr lang="en-US" sz="1200" b="0" kern="1200" dirty="0">
            <a:latin typeface="Century Gothic" panose="020B0502020202020204" pitchFamily="34" charset="0"/>
          </a:endParaRPr>
        </a:p>
      </dsp:txBody>
      <dsp:txXfrm>
        <a:off x="5289710" y="3688542"/>
        <a:ext cx="1458930" cy="529163"/>
      </dsp:txXfrm>
    </dsp:sp>
    <dsp:sp modelId="{C954FF1D-5B9C-4FA2-A209-A80F01302CE0}">
      <dsp:nvSpPr>
        <dsp:cNvPr id="0" name=""/>
        <dsp:cNvSpPr/>
      </dsp:nvSpPr>
      <dsp:spPr>
        <a:xfrm>
          <a:off x="6828014" y="3688542"/>
          <a:ext cx="1741860" cy="529163"/>
        </a:xfrm>
        <a:prstGeom prst="chevron">
          <a:avLst/>
        </a:prstGeom>
        <a:solidFill>
          <a:schemeClr val="accent4">
            <a:tint val="40000"/>
            <a:alpha val="90000"/>
            <a:hueOff val="-3530372"/>
            <a:satOff val="19825"/>
            <a:lumOff val="126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530372"/>
              <a:satOff val="19825"/>
              <a:lumOff val="12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Century Gothic" panose="020B0502020202020204" pitchFamily="34" charset="0"/>
            </a:rPr>
            <a:t>Council Passage of DC By-law</a:t>
          </a:r>
          <a:endParaRPr lang="en-US" sz="1200" b="0" kern="1200" dirty="0">
            <a:latin typeface="Century Gothic" panose="020B0502020202020204" pitchFamily="34" charset="0"/>
          </a:endParaRPr>
        </a:p>
      </dsp:txBody>
      <dsp:txXfrm>
        <a:off x="7092596" y="3688542"/>
        <a:ext cx="1212697" cy="529163"/>
      </dsp:txXfrm>
    </dsp:sp>
    <dsp:sp modelId="{E60179C1-18A9-48B6-83EB-0551883714CB}">
      <dsp:nvSpPr>
        <dsp:cNvPr id="0" name=""/>
        <dsp:cNvSpPr/>
      </dsp:nvSpPr>
      <dsp:spPr>
        <a:xfrm>
          <a:off x="244351" y="4338393"/>
          <a:ext cx="1635863" cy="637546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1" kern="1200" dirty="0" smtClean="0">
              <a:latin typeface="Century Gothic" panose="020B0502020202020204" pitchFamily="34" charset="0"/>
            </a:rPr>
            <a:t>TBD (2020)</a:t>
          </a:r>
          <a:endParaRPr lang="en-US" sz="1600" b="0" i="1" kern="1200" dirty="0">
            <a:latin typeface="Century Gothic" panose="020B0502020202020204" pitchFamily="34" charset="0"/>
          </a:endParaRPr>
        </a:p>
      </dsp:txBody>
      <dsp:txXfrm>
        <a:off x="563124" y="4338393"/>
        <a:ext cx="998317" cy="637546"/>
      </dsp:txXfrm>
    </dsp:sp>
    <dsp:sp modelId="{BB817D18-55D0-41EE-944E-F6C7603C607E}">
      <dsp:nvSpPr>
        <dsp:cNvPr id="0" name=""/>
        <dsp:cNvSpPr/>
      </dsp:nvSpPr>
      <dsp:spPr>
        <a:xfrm>
          <a:off x="1824390" y="4415345"/>
          <a:ext cx="2000290" cy="529163"/>
        </a:xfrm>
        <a:prstGeom prst="chevron">
          <a:avLst/>
        </a:prstGeom>
        <a:solidFill>
          <a:schemeClr val="accent4">
            <a:tint val="40000"/>
            <a:alpha val="90000"/>
            <a:hueOff val="-3738041"/>
            <a:satOff val="20991"/>
            <a:lumOff val="133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738041"/>
              <a:satOff val="20991"/>
              <a:lumOff val="13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1" kern="1200" dirty="0" smtClean="0">
              <a:latin typeface="Century Gothic" panose="020B0502020202020204" pitchFamily="34" charset="0"/>
            </a:rPr>
            <a:t>Prepare CBC Strategy &amp; By-law</a:t>
          </a:r>
          <a:endParaRPr lang="en-US" sz="1200" b="0" i="1" kern="1200" dirty="0">
            <a:latin typeface="Century Gothic" panose="020B0502020202020204" pitchFamily="34" charset="0"/>
          </a:endParaRPr>
        </a:p>
      </dsp:txBody>
      <dsp:txXfrm>
        <a:off x="2088972" y="4415345"/>
        <a:ext cx="1471127" cy="529163"/>
      </dsp:txXfrm>
    </dsp:sp>
    <dsp:sp modelId="{BC69147B-E160-46AC-BB58-8265737A25BC}">
      <dsp:nvSpPr>
        <dsp:cNvPr id="0" name=""/>
        <dsp:cNvSpPr/>
      </dsp:nvSpPr>
      <dsp:spPr>
        <a:xfrm>
          <a:off x="3639474" y="4415345"/>
          <a:ext cx="1779616" cy="529163"/>
        </a:xfrm>
        <a:prstGeom prst="chevron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1" kern="1200" dirty="0" smtClean="0">
              <a:latin typeface="Century Gothic" panose="020B0502020202020204" pitchFamily="34" charset="0"/>
            </a:rPr>
            <a:t>CBC By-law Passage</a:t>
          </a:r>
          <a:endParaRPr lang="en-US" sz="1200" b="0" i="1" kern="1200" dirty="0">
            <a:latin typeface="Century Gothic" panose="020B0502020202020204" pitchFamily="34" charset="0"/>
          </a:endParaRPr>
        </a:p>
      </dsp:txBody>
      <dsp:txXfrm>
        <a:off x="3904056" y="4415345"/>
        <a:ext cx="1250453" cy="5291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B7AB71-D585-45C4-BEE6-15E77F0EA456}">
      <dsp:nvSpPr>
        <dsp:cNvPr id="0" name=""/>
        <dsp:cNvSpPr/>
      </dsp:nvSpPr>
      <dsp:spPr>
        <a:xfrm>
          <a:off x="40" y="4125"/>
          <a:ext cx="3845569" cy="604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2020 DC Background Study</a:t>
          </a:r>
          <a:endParaRPr lang="en-US" sz="2100" kern="1200" dirty="0"/>
        </a:p>
      </dsp:txBody>
      <dsp:txXfrm>
        <a:off x="40" y="4125"/>
        <a:ext cx="3845569" cy="604800"/>
      </dsp:txXfrm>
    </dsp:sp>
    <dsp:sp modelId="{84559C00-2EE1-40C3-9804-64F0FCA8B8D2}">
      <dsp:nvSpPr>
        <dsp:cNvPr id="0" name=""/>
        <dsp:cNvSpPr/>
      </dsp:nvSpPr>
      <dsp:spPr>
        <a:xfrm>
          <a:off x="40" y="608925"/>
          <a:ext cx="3845569" cy="403515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Fire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Police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Public Works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Transit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Waste Diversion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Roads &amp; Related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Sewage Treatment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Sanitary Sewer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Storm Sewer &amp; Municipal Drains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Water</a:t>
          </a:r>
          <a:endParaRPr lang="en-US" sz="2100" kern="1200" dirty="0"/>
        </a:p>
      </dsp:txBody>
      <dsp:txXfrm>
        <a:off x="40" y="608925"/>
        <a:ext cx="3845569" cy="4035150"/>
      </dsp:txXfrm>
    </dsp:sp>
    <dsp:sp modelId="{086D7FE6-E18B-42ED-9F46-31695AE12297}">
      <dsp:nvSpPr>
        <dsp:cNvPr id="0" name=""/>
        <dsp:cNvSpPr/>
      </dsp:nvSpPr>
      <dsp:spPr>
        <a:xfrm>
          <a:off x="4383989" y="4125"/>
          <a:ext cx="3845569" cy="604800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2020 CBC Strategy</a:t>
          </a:r>
          <a:endParaRPr lang="en-US" sz="2100" kern="1200" dirty="0"/>
        </a:p>
      </dsp:txBody>
      <dsp:txXfrm>
        <a:off x="4383989" y="4125"/>
        <a:ext cx="3845569" cy="604800"/>
      </dsp:txXfrm>
    </dsp:sp>
    <dsp:sp modelId="{A0FCC443-E3F8-4083-A269-E218D63EE648}">
      <dsp:nvSpPr>
        <dsp:cNvPr id="0" name=""/>
        <dsp:cNvSpPr/>
      </dsp:nvSpPr>
      <dsp:spPr>
        <a:xfrm>
          <a:off x="4383989" y="608925"/>
          <a:ext cx="3845569" cy="4035150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bg1">
              <a:lumMod val="8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General Government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Library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Indoor Recreation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Park Development </a:t>
          </a:r>
          <a:r>
            <a:rPr lang="en-US" sz="2100" i="1" u="none" kern="1200" dirty="0" smtClean="0"/>
            <a:t>&amp; Acquisition</a:t>
          </a:r>
          <a:endParaRPr lang="en-US" sz="2100" i="1" u="none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Parking</a:t>
          </a:r>
          <a:endParaRPr lang="en-US" sz="2100" kern="1200" dirty="0"/>
        </a:p>
      </dsp:txBody>
      <dsp:txXfrm>
        <a:off x="4383989" y="608925"/>
        <a:ext cx="3845569" cy="40351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8A4D60-F724-47AB-B973-40ADAB9DA655}">
      <dsp:nvSpPr>
        <dsp:cNvPr id="0" name=""/>
        <dsp:cNvSpPr/>
      </dsp:nvSpPr>
      <dsp:spPr>
        <a:xfrm>
          <a:off x="1049045" y="452564"/>
          <a:ext cx="3833622" cy="1331366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172BE3-9F20-4DAA-852F-0D15161A4797}">
      <dsp:nvSpPr>
        <dsp:cNvPr id="0" name=""/>
        <dsp:cNvSpPr/>
      </dsp:nvSpPr>
      <dsp:spPr>
        <a:xfrm>
          <a:off x="2600324" y="3712629"/>
          <a:ext cx="742950" cy="475487"/>
        </a:xfrm>
        <a:prstGeom prst="down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8AFABDF-BC26-4240-A67F-348F4575A52F}">
      <dsp:nvSpPr>
        <dsp:cNvPr id="0" name=""/>
        <dsp:cNvSpPr/>
      </dsp:nvSpPr>
      <dsp:spPr>
        <a:xfrm>
          <a:off x="761993" y="4093019"/>
          <a:ext cx="4419613" cy="891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Community Benefits Charges</a:t>
          </a:r>
        </a:p>
      </dsp:txBody>
      <dsp:txXfrm>
        <a:off x="761993" y="4093019"/>
        <a:ext cx="4419613" cy="891540"/>
      </dsp:txXfrm>
    </dsp:sp>
    <dsp:sp modelId="{EE823B0E-2C1D-4468-8C08-6076380F130C}">
      <dsp:nvSpPr>
        <dsp:cNvPr id="0" name=""/>
        <dsp:cNvSpPr/>
      </dsp:nvSpPr>
      <dsp:spPr>
        <a:xfrm>
          <a:off x="2442819" y="1886755"/>
          <a:ext cx="1337310" cy="133731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Section 37/Height &amp; Density </a:t>
          </a:r>
          <a:r>
            <a:rPr lang="en-US" sz="1200" kern="1200" dirty="0" err="1"/>
            <a:t>Bonusing</a:t>
          </a:r>
          <a:endParaRPr lang="en-US" sz="1200" kern="1200" dirty="0"/>
        </a:p>
      </dsp:txBody>
      <dsp:txXfrm>
        <a:off x="2638664" y="2082600"/>
        <a:ext cx="945620" cy="945620"/>
      </dsp:txXfrm>
    </dsp:sp>
    <dsp:sp modelId="{1BEE68C1-6588-46F8-B663-704BEF92181A}">
      <dsp:nvSpPr>
        <dsp:cNvPr id="0" name=""/>
        <dsp:cNvSpPr/>
      </dsp:nvSpPr>
      <dsp:spPr>
        <a:xfrm>
          <a:off x="1485899" y="883475"/>
          <a:ext cx="1337310" cy="1337310"/>
        </a:xfrm>
        <a:prstGeom prst="ellips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Parkland Dedication and CIL</a:t>
          </a:r>
        </a:p>
      </dsp:txBody>
      <dsp:txXfrm>
        <a:off x="1681744" y="1079320"/>
        <a:ext cx="945620" cy="945620"/>
      </dsp:txXfrm>
    </dsp:sp>
    <dsp:sp modelId="{6BB9E99F-1CB6-4EC0-BD78-3F3FD3CB6441}">
      <dsp:nvSpPr>
        <dsp:cNvPr id="0" name=""/>
        <dsp:cNvSpPr/>
      </dsp:nvSpPr>
      <dsp:spPr>
        <a:xfrm>
          <a:off x="2852927" y="560143"/>
          <a:ext cx="1337310" cy="1337310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Development Charges for “Discounted Services”</a:t>
          </a:r>
        </a:p>
      </dsp:txBody>
      <dsp:txXfrm>
        <a:off x="3048772" y="755988"/>
        <a:ext cx="945620" cy="945620"/>
      </dsp:txXfrm>
    </dsp:sp>
    <dsp:sp modelId="{70B2D95E-3A4D-43E5-B84D-51B0AC993DCB}">
      <dsp:nvSpPr>
        <dsp:cNvPr id="0" name=""/>
        <dsp:cNvSpPr/>
      </dsp:nvSpPr>
      <dsp:spPr>
        <a:xfrm>
          <a:off x="891539" y="289115"/>
          <a:ext cx="4160520" cy="332841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170238" cy="481014"/>
          </a:xfrm>
          <a:prstGeom prst="rect">
            <a:avLst/>
          </a:prstGeom>
        </p:spPr>
        <p:txBody>
          <a:bodyPr vert="horz" lIns="94771" tIns="47385" rIns="94771" bIns="47385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6" y="0"/>
            <a:ext cx="3170238" cy="481014"/>
          </a:xfrm>
          <a:prstGeom prst="rect">
            <a:avLst/>
          </a:prstGeom>
        </p:spPr>
        <p:txBody>
          <a:bodyPr vert="horz" lIns="94771" tIns="47385" rIns="94771" bIns="47385" rtlCol="0"/>
          <a:lstStyle>
            <a:lvl1pPr algn="r">
              <a:defRPr sz="1200" smtClean="0"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9118599"/>
            <a:ext cx="3170238" cy="481014"/>
          </a:xfrm>
          <a:prstGeom prst="rect">
            <a:avLst/>
          </a:prstGeom>
        </p:spPr>
        <p:txBody>
          <a:bodyPr vert="horz" lIns="94771" tIns="47385" rIns="94771" bIns="47385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6" y="9118599"/>
            <a:ext cx="3170238" cy="481014"/>
          </a:xfrm>
          <a:prstGeom prst="rect">
            <a:avLst/>
          </a:prstGeom>
        </p:spPr>
        <p:txBody>
          <a:bodyPr vert="horz" lIns="94771" tIns="47385" rIns="94771" bIns="47385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51065C7-0975-431C-956F-DA3759186A5E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841882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170238" cy="481014"/>
          </a:xfrm>
          <a:prstGeom prst="rect">
            <a:avLst/>
          </a:prstGeom>
        </p:spPr>
        <p:txBody>
          <a:bodyPr vert="horz" lIns="94771" tIns="47385" rIns="94771" bIns="4738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6" y="0"/>
            <a:ext cx="3170238" cy="481014"/>
          </a:xfrm>
          <a:prstGeom prst="rect">
            <a:avLst/>
          </a:prstGeom>
        </p:spPr>
        <p:txBody>
          <a:bodyPr vert="horz" lIns="94771" tIns="47385" rIns="94771" bIns="4738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1" tIns="47385" rIns="94771" bIns="47385" rtlCol="0" anchor="ctr"/>
          <a:lstStyle/>
          <a:p>
            <a:pPr lvl="0"/>
            <a:endParaRPr lang="en-CA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44" y="4560896"/>
            <a:ext cx="5851526" cy="4321175"/>
          </a:xfrm>
          <a:prstGeom prst="rect">
            <a:avLst/>
          </a:prstGeom>
        </p:spPr>
        <p:txBody>
          <a:bodyPr vert="horz" lIns="94771" tIns="47385" rIns="94771" bIns="4738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9118599"/>
            <a:ext cx="3170238" cy="481014"/>
          </a:xfrm>
          <a:prstGeom prst="rect">
            <a:avLst/>
          </a:prstGeom>
        </p:spPr>
        <p:txBody>
          <a:bodyPr vert="horz" lIns="94771" tIns="47385" rIns="94771" bIns="4738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6" y="9118599"/>
            <a:ext cx="3170238" cy="481014"/>
          </a:xfrm>
          <a:prstGeom prst="rect">
            <a:avLst/>
          </a:prstGeom>
        </p:spPr>
        <p:txBody>
          <a:bodyPr vert="horz" lIns="94771" tIns="47385" rIns="94771" bIns="4738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F73CF90-C27B-48D3-B983-B50B036CF5DF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3398298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466962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Draft funding</a:t>
            </a:r>
            <a:r>
              <a:rPr lang="en-CA" baseline="0" dirty="0" smtClean="0"/>
              <a:t> envelope: $2,850,973</a:t>
            </a:r>
          </a:p>
          <a:p>
            <a:pPr eaLnBrk="1" hangingPunct="1"/>
            <a:endParaRPr lang="en-CA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1804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Draft funding</a:t>
            </a:r>
            <a:r>
              <a:rPr lang="en-CA" baseline="0" dirty="0" smtClean="0"/>
              <a:t> envelope: $2,444,762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79266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17115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dirty="0" smtClean="0"/>
              <a:t>Draft funding</a:t>
            </a:r>
            <a:r>
              <a:rPr lang="en-CA" baseline="0" dirty="0" smtClean="0"/>
              <a:t> envelope: $1,035,893</a:t>
            </a:r>
            <a:endParaRPr lang="en-CA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63867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17146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431532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911198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859289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070765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25372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335656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29665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015820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610403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456621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94359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63614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41922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79200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7714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69252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8107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Draft funding</a:t>
            </a:r>
            <a:r>
              <a:rPr lang="en-CA" baseline="0" dirty="0" smtClean="0"/>
              <a:t> envelope: </a:t>
            </a:r>
            <a:r>
              <a:rPr lang="en-CA" sz="1200" dirty="0" smtClean="0">
                <a:latin typeface="Century Gothic" pitchFamily="34" charset="0"/>
                <a:cs typeface="Arial" pitchFamily="34" charset="0"/>
              </a:rPr>
              <a:t>$3,030,547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baseline="0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96838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C8147-7F0B-4C48-9F43-D9967FA29012}" type="datetime1">
              <a:rPr lang="en-US"/>
              <a:pPr>
                <a:defRPr/>
              </a:pPr>
              <a:t>1/20/2020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9328E-7581-41A5-A425-F1B49588F2F0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2A33E-1437-41A7-8105-1E1B0D2135DA}" type="datetime1">
              <a:rPr lang="en-US"/>
              <a:pPr>
                <a:defRPr/>
              </a:pPr>
              <a:t>1/20/2020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3B5B4-D7D8-479E-A98D-64A00580497A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8DE62-084F-4647-B364-A0A2658B990B}" type="datetime1">
              <a:rPr lang="en-US"/>
              <a:pPr>
                <a:defRPr/>
              </a:pPr>
              <a:t>1/20/2020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9F9D5-FE07-4DD7-BED0-A21A57DC75A4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 userDrawn="1"/>
        </p:nvSpPr>
        <p:spPr bwMode="hidden">
          <a:xfrm rot="5400000">
            <a:off x="4000500" y="-4000500"/>
            <a:ext cx="1143000" cy="9144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159"/>
              </a:cxn>
              <a:cxn ang="0">
                <a:pos x="556" y="3159"/>
              </a:cxn>
              <a:cxn ang="0">
                <a:pos x="556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556" h="3159">
                <a:moveTo>
                  <a:pt x="0" y="0"/>
                </a:moveTo>
                <a:lnTo>
                  <a:pt x="0" y="3159"/>
                </a:lnTo>
                <a:lnTo>
                  <a:pt x="556" y="3159"/>
                </a:lnTo>
                <a:lnTo>
                  <a:pt x="556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860043">
                  <a:gamma/>
                  <a:shade val="46275"/>
                  <a:invGamma/>
                </a:srgbClr>
              </a:gs>
              <a:gs pos="50000">
                <a:srgbClr val="860043"/>
              </a:gs>
              <a:gs pos="100000">
                <a:srgbClr val="860043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5" name="Picture 7" descr="HEMSON Logo no consulting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6400800"/>
            <a:ext cx="1195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>
            <a:lvl1pPr>
              <a:defRPr sz="4000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A6DBEB-EEE4-45BF-B991-07BEBA3EE55D}" type="datetime1">
              <a:rPr lang="en-US"/>
              <a:pPr>
                <a:defRPr/>
              </a:pPr>
              <a:t>1/20/2020</a:t>
            </a:fld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90F35-7474-4D9A-B819-3B532F7F3FDB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A4BCE-F64F-4098-BF28-E17A45F265A5}" type="datetime1">
              <a:rPr lang="en-US"/>
              <a:pPr>
                <a:defRPr/>
              </a:pPr>
              <a:t>1/20/2020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EA190-54D2-4B60-8FF9-2A24BCA18285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C4012-010D-469F-A454-86AA6BF618D4}" type="datetime1">
              <a:rPr lang="en-US"/>
              <a:pPr>
                <a:defRPr/>
              </a:pPr>
              <a:t>1/20/2020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53D17-6210-4999-A9B8-ED2331FE6222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CC5D3-1B37-454C-8F11-4B3D033E8741}" type="datetime1">
              <a:rPr lang="en-US"/>
              <a:pPr>
                <a:defRPr/>
              </a:pPr>
              <a:t>1/20/2020</a:t>
            </a:fld>
            <a:endParaRPr lang="en-C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7D745-8B92-4971-8E62-7DF3D9F2428D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4D54B-937A-49A3-B4BC-763F95D7AA40}" type="datetime1">
              <a:rPr lang="en-US"/>
              <a:pPr>
                <a:defRPr/>
              </a:pPr>
              <a:t>1/20/2020</a:t>
            </a:fld>
            <a:endParaRPr lang="en-CA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3CFCB-901B-4357-A8C3-7669B0DA9AE7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0E327-589E-4712-A61B-C85DB222D5B0}" type="datetime1">
              <a:rPr lang="en-US"/>
              <a:pPr>
                <a:defRPr/>
              </a:pPr>
              <a:t>1/20/2020</a:t>
            </a:fld>
            <a:endParaRPr lang="en-CA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5F530-0C13-4E93-91B4-2BA82B2C2AF2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DF963-8A83-49B4-B264-388802BC5611}" type="datetime1">
              <a:rPr lang="en-US"/>
              <a:pPr>
                <a:defRPr/>
              </a:pPr>
              <a:t>1/20/2020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64BA6-4873-4846-B0FF-9BAC5CAE9645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D364E-D55D-41C9-BDBD-0187C4ED0BA3}" type="datetime1">
              <a:rPr lang="en-US"/>
              <a:pPr>
                <a:defRPr/>
              </a:pPr>
              <a:t>1/20/2020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ABEE5-B947-4DF7-905D-1203408AAD3D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870552-59A3-4E93-BF10-5D3051DC29D9}" type="datetime1">
              <a:rPr lang="en-US"/>
              <a:pPr>
                <a:defRPr/>
              </a:pPr>
              <a:t>1/20/2020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73CCC8-88E7-4090-98B4-2CA8A8CF8E11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2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cbinning@hemson.com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mattinson@hemson.com" TargetMode="External"/><Relationship Id="rId4" Type="http://schemas.openxmlformats.org/officeDocument/2006/relationships/hyperlink" Target="mailto:jcziraky@hemson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27"/>
          <p:cNvSpPr txBox="1">
            <a:spLocks noChangeArrowheads="1"/>
          </p:cNvSpPr>
          <p:nvPr/>
        </p:nvSpPr>
        <p:spPr bwMode="auto">
          <a:xfrm>
            <a:off x="304800" y="422274"/>
            <a:ext cx="8458199" cy="475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en-CA" sz="3200" b="1" dirty="0" smtClean="0">
                <a:solidFill>
                  <a:srgbClr val="000000"/>
                </a:solidFill>
                <a:latin typeface="Century Gothic" pitchFamily="34" charset="0"/>
              </a:rPr>
              <a:t>City of Windsor</a:t>
            </a:r>
          </a:p>
          <a:p>
            <a:pPr algn="ctr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en-CA" sz="3200" b="1" dirty="0" smtClean="0">
                <a:solidFill>
                  <a:srgbClr val="000000"/>
                </a:solidFill>
                <a:latin typeface="Century Gothic" pitchFamily="34" charset="0"/>
              </a:rPr>
              <a:t>2020 Development Charges Study</a:t>
            </a:r>
          </a:p>
          <a:p>
            <a:pPr algn="ctr" eaLnBrk="0" fontAlgn="auto" hangingPunct="0">
              <a:spcBef>
                <a:spcPts val="0"/>
              </a:spcBef>
              <a:spcAft>
                <a:spcPts val="1200"/>
              </a:spcAft>
              <a:defRPr/>
            </a:pPr>
            <a:r>
              <a:rPr lang="en-CA" sz="3200" b="1" dirty="0" smtClean="0">
                <a:solidFill>
                  <a:srgbClr val="000000"/>
                </a:solidFill>
                <a:latin typeface="Century Gothic" pitchFamily="34" charset="0"/>
              </a:rPr>
              <a:t>Task Force Meeting #2</a:t>
            </a:r>
          </a:p>
          <a:p>
            <a:pPr algn="ctr" eaLnBrk="0" fontAlgn="auto" hangingPunct="0">
              <a:spcBef>
                <a:spcPts val="0"/>
              </a:spcBef>
              <a:spcAft>
                <a:spcPts val="1200"/>
              </a:spcAft>
              <a:defRPr/>
            </a:pPr>
            <a:endParaRPr lang="en-CA" sz="3200" b="1" dirty="0" smtClean="0">
              <a:solidFill>
                <a:srgbClr val="000000"/>
              </a:solidFill>
              <a:latin typeface="Century Gothic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CA" sz="2000" b="1" dirty="0" smtClean="0">
              <a:solidFill>
                <a:srgbClr val="000000"/>
              </a:solidFill>
              <a:latin typeface="Century Gothic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CA" sz="2000" b="1" dirty="0">
              <a:solidFill>
                <a:srgbClr val="000000"/>
              </a:solidFill>
              <a:latin typeface="Century Gothic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CA" sz="2000" b="1" dirty="0">
              <a:solidFill>
                <a:srgbClr val="000000"/>
              </a:solidFill>
              <a:latin typeface="Century Gothic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CA" sz="2000" b="1" dirty="0" smtClean="0">
              <a:solidFill>
                <a:srgbClr val="000000"/>
              </a:solidFill>
              <a:latin typeface="Century Gothic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CA" sz="2000" b="1" dirty="0">
              <a:solidFill>
                <a:srgbClr val="000000"/>
              </a:solidFill>
              <a:latin typeface="Century Gothic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CA" sz="800" b="1" dirty="0">
              <a:solidFill>
                <a:srgbClr val="000000"/>
              </a:solidFill>
              <a:latin typeface="Century Gothic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0000"/>
                </a:solidFill>
                <a:latin typeface="Century Gothic" pitchFamily="34" charset="0"/>
              </a:rPr>
              <a:t>Thursday, December 5</a:t>
            </a:r>
            <a:r>
              <a:rPr lang="en-US" sz="3200" b="1" baseline="30000" dirty="0" smtClean="0">
                <a:solidFill>
                  <a:srgbClr val="000000"/>
                </a:solidFill>
                <a:latin typeface="Century Gothic" pitchFamily="34" charset="0"/>
              </a:rPr>
              <a:t>th</a:t>
            </a:r>
            <a:r>
              <a:rPr lang="en-US" sz="3200" b="1" dirty="0" smtClean="0">
                <a:solidFill>
                  <a:srgbClr val="000000"/>
                </a:solidFill>
                <a:latin typeface="Century Gothic" pitchFamily="34" charset="0"/>
              </a:rPr>
              <a:t>, 2019</a:t>
            </a:r>
            <a:endParaRPr lang="en-US" sz="3200" b="1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3075" name="Picture 8" descr="HEMSON 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158" y="5522495"/>
            <a:ext cx="2092325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AutoShape 2" descr="data:image/jpeg;base64,/9j/4AAQSkZJRgABAQAAAQABAAD/2wCEAAkGBhESEBASEBQWFBQVER0YFBUXFhcVFxIVFhgYFRgZFxgZHiYeFxojHh4XIC8gLygpLC0sGR4yNTAqNSYrLCkBCQoKDgwOGQ8PGi8kHyQuNTUxLDQ0KSw0KjQsMC8sLCksLCkvLCksLCwsLCwsLCkpLSwsLCwsLCwsLCwsLCwsLP/AABEIAIwA+AMBIgACEQEDEQH/xAAcAAEAAgMBAQEAAAAAAAAAAAAABQYDBAcBAgj/xAA+EAACAgEDAwMCAwQGCQUAAAABAgADEQQSIQUGMRNBUSJhBzJxFCNCgTVzkaGxshUzNDZSdIOzwRYlYoLw/8QAGQEBAQEBAQEAAAAAAAAAAAAAAAIBBAMF/8QALREAAgIBAwIEBAcBAAAAAAAAAAECERIDITEEQTJRYfATInHRFCOBkbHB4QX/2gAMAwEAAhEDEQA/AO4xEQBERAEREAREQBERAEREAREQBERAEREAREQBERAEREAREQBERAEREAREQBERAEREAREQBERAEREAREQBERAEREAREQBERAEREAREQBERAEREAREQBERAGZ8s44GfPj7+/Eiup6u6plcgGlWy5XO9VwQcrjkA4OQc/aR3XyCKHsbajunrruwKwQSHDjlfGwn3BkOVFKJ89wfiBp9MzKAbTWy+vtHFKMcFmY8ZxyB7yx06hXQPWwZWXKsDlSD4II8iUzvntqrU1U21VgMzIjOD6e6jn6DnjB4Az4yJv9odMt03rVbs0VjFVeP9WSWfAbyfpK5+8zJp0ysfls+NF33XWjp1B66tQljL6SHc1gXwypywyPmQ2o/F8BwyaZjSMb3LgOBzkhACCQBnGZQeu3WHW2FawhY5CqGIYtk+XOQ2eCPY4EhHtt9GxDvADYbKj6Mj8uRyM/3YnN8Wb8J0LSgvEfprTalXRHQgq6hlPyGGQZXNV35RVrDRaQleAoubhGuJ5TPgAD38Zmp0vWXt0mn0WCPWq1u2Mjag2llHvxgyr19I02l6go159WsVb61c78XcZIX+IeQB4zme8tThrg8Vpvc62DPZDdvd0Uaz1TQH21sFLMu1S3JKqfcjjP6iTM9rs8RERAEREAREQBERAEREAREQBERAEREAREQBERAEREAwarSLYpVs4PwxU/HkSn9Z6NcNK6kBq05pV8tbSF+oN6inwMcDBxxk/F3mHVacOjofDKVP6MCDJlFMpSo5Jour/tlQ0+qsajcqt66sRXcRwK291Xbg8e5Y+4ktf3RZotUqv6jVivLqGVuduFclQSy7QDn55lMu6gmivG9F1BrHpXU25cfu/pLVk/6skZx5HPMke59Qa3quK2X6fUJ6lblgW2MnKOo5XaceOOJyQcmrOuaSePZmt1TvDTXMxahrtX6hYgKxSleCETdgjwCTjzKXrrc2syAoGcEoc7f/ALLn5xn9Z0vphrGqXVNUKqP2da3d2DHKjIZyM4bxx5+ZXu9NFphar0o5Lne1m5WR1PHKqSUP/wCM61JJJnjg5PFE6e+lGmVNJV6IOfXrI3oWfbwrn8q43Y+OJvtZWNHZrrK11htZlJCPtrGCCWyNxAxtBXAHseSZT+h9S0lTIllZcZIRlI3EuMAMng4y2P1HxJjWdwNfUunZxWiUtWHfcfU3MDhiCOAAgHz9U4p6kY22dUNKe21+ftEv2P3tcdVp9LtrFLkhVRQoQBMjYfdRg+ck5PM6pOI9ndKSvWpfqGAp043hwRzYcrWODk8c4A9sfM7D03rNF+fRsV8DJAPIz8g8ie3TzyjuyOshHK9ONKt/qb0RE6ThEREAREQBERAEREARNTUa8CwVLg2MpYLnGFBALH4GSB95rWavUpZWDWj1s20sjEGvjyysPqHtwfeZYJSJ4J7NAiIgCJo9a6oum0917AkV1liB5OPb7ZjpGse2lLHULvVWABJ4ZQ3OR5GSP5TLMvsb0RE00REQBNTqevWmmy1+FrQsf5Dx/PxNozmf4p9yBL9JpW5qbL2jPDYwFU/5sfpI1JYxbPTThnJRKB1DV7n9UMWtusJsUgbdzngL9vaY79Ga1rDWOz8g0sCv7OFY7UUH25zJbtCjS2dV06WElMlql28M/JrVz78BifbgfMtHeOqps6pYhSg+jp1Dm6ux97WHcMCvnhRjJ+Zz9PpOVNdz36ySknA5u1akEHOCRldxAZvAyucEzPdVsd0PB3n6SecYyMy2WdN0gYOKtL5yMapzVnzgUgeqD9pm1FdFzl7atOzscsyah9MSTwN63DJH3E7fw2pyfMw+TFlGbTfUjDC7TuJ9sD5x/IT6Y7yKaQQcH6j+YD755HHiWvX9M9dqqtLXpQ7sVX0/WGeCf9Y42uBjdkH2kv8AiT07T1DSl2sfWtWEFg2gXBcAm72Hk4InF1GjJNuXY+7/AMzUjpwjDltu/QqnQNLdZWmnqXfZ6zAN7qW2DJ/+IHO7GQc/M6J2YKX1t7KaksqoWpq6t2CwP1vz5GcKD5OCZX/w01arrGqbIe2hmU/8GNv+IGf5CTP4b9Bau/Uu6HNbGsOSfzZy21ce4C5OfjHvPHRVuMvP+j26max1Ip7Lj1t/4WbWd5aWq5KLC62v+RDW2Xydoxge5kivVq8qGJQscKHBTcfgZ4J+3mc775/p3pf/AE/+60uHfulD9N1gPtUWH2ZPqBHwcjzO7J7nwFJ7+hYAZ7Kn+GfX31WhU2ndZWxrZj5bbgqx+5BGf0lrY4lJ2rLTtWexI/pHXtPqldtPYLArbWIzw2M45EkJpony7YBPx/OfU8MAjtB3Dp7rbKarM2Vj94mGDJ7c5EkZzrs7+nesfoP8yzosmLsmLtFH7d1Rt651QnP7uqutR8KDk/35MvBla0fRjR1PU6jxXqaUGfi2skEH9VwR+hlgs1KAqGZQWOFBIBY/A+YjsIquSv8Acurvq6f1GwOQ6LYamAAKKANv6kc8yZ6PcW09DMcsaULE+SSoJM5/+0Nb0vrm9mfZfcqZYtsVQuAPsJv9Vc1aPpT0u679Vpw5Dtja6gFTzgKeOPH9snLuQpdy+5jMqnQNazdU6kgdmrRatq7iVRiDu2g+OZl7j1tw13TagStFjv6pHG5lQlEJ+Dyce+JVl5bWZ+/j/wC2a3+oaSHb/wDsml/5ev8AyLKT1LV22aLryOS1VNjLQxJ8bQWUH+IKf8ce0uXbVIXSafGeaEPJJ5KL4z4mJ2zE7kSbHiR2i7i09tz0V2ZtRcuhDBlHA5BH3H9skpzrtr/eLqX9T/5pmt1RsnVHRYgRKKBlF/E7pn7SNJRWoN7Wk1k8AKFIfJ+MEE/YS5a7XV01vZawRFGWY+AJyzr/AOKYexLNNQc07illueQ67Wyg/KMcg7s5HieepWNMvTdSsz/+iF6fq+n6nZbbXUrHU3odxNhDBSahyEXJ5Ht+kk/xD1gfTV6jRalUbcNzVsu6ys8AcEE4bHErWt7l1zrWzatwbEDJ6SBAQ2f0/TPPMg9V2gSRYv5ipYnGctu2scgZwW+3mRHUUfCbLKSt39Txe49fuB9cA5H7wIvqc8H6/P8AfMmv69rUuurF3qJXayKbkW1goP8AxMPMiq7in028c8N7HHz8TL1fWj1r9v1M1zEfH1H3nQtafP2OD8xWiS0Wi6hrkuf9oJ9DkL6vpnJBLemB/wAK/oOZ99c7i/0hbpWZQHqRawN2VuusfbXkHkLySfPiavROhEKLmaxXU7t4OAqg4JU5BJz9x/OSGs6nqqLkeuyvLHKXGtGZlIyS2VBLeOckzk1m9R8n1+m1HCGNW+zMvSOglOqCiy9tPeoY1WgKQ1hx9JB4IK5wP0nX+jdLGnr2Bmclizu35ndjlifj9JxPrXcj6t9MdSBvXAdql+pkDZ348BgMnE7Z0TqlWpoS2ht6EYBPByOCGB5DfIjp0ldfuevWyfy3s63Xl78jn3fP9PdL/wCn/wB1pce/NSE6brSxwPRK/wA2+kf4yld7U46500bm52ck8j96fHxOjW9GqcqbAbNpyoclgGHg7TxkfOJ7LufJju5IrX4U9GfT6AG0FWusNm08EKQAuR7cDP8AOXG08H9JSLO5bL+rPo1LrRRWTZ6ed9r4Xyw5VRuHjzJzSPebtRUws9D01aqw8MGOQ9efJA+kgn5PmamqpFRaSpFY/Bj/AGbV/wDNH/Is6Jmcw/CTSs1F7LY6bNZkgYKuoUZVgfn5Ek+0+5LNfbq7LDYKq7AtNdeQAPqO5yOWY8ceB8TIukiYSqKRfMwTKf1TqOrTputsffVbQbPSs+kGxAR6bleRnBwR8g8TX7ebW6rQaTUNe+/eCygLi2sW4bdxnOPjHiVkXlvRpdnf071f9B/mWdFnM+2aWbrvVgG2j+Ij8xGVwAf4c85P9klO3+5bV6nrtDaxeusF6mPLIAFJUn+IfVwTzxJi6Ig6X6l2ZAeDzMS6OsEMEXI8HaMjPnmU7snrVvUhq7rHZEW3ZSiHb6a7dwY4/M3I88faOyu6bdXpdWtx/e6dmX1F+neAG2sQOAcqc+0rJMpTToua6ZACAqgHyAoGf145mDU6P93sqFa4I+lkyhA8jaMY/X2lC7H1+u12g1DPqXDq5FbKqZLbFOG4wVycYHPJ58SRHcVt3Vl0AJSqqndbtOGss2qcbvIUZ9uTiZkmjFNNIsHS+gCrUanUk5sv2ggcKi1jAAHufcmStlSsMMAR8EA/4ym6PuSyvq9vT3YvU9Yapj+ettm4ru/iXGcZ5GJj7Z6vfZ1XqWmstZqqlHpqcZTkDOQMwmuDVJcFn610Zb9LdpgfTFlZXIAO3PvibXT9N6VVVec7K1XPjO1Quft4lO7I63qLtf1Om6xnrpsxWCB9I3uPIGTwBPO0Ou29Q1OvZ3ZaqnCUIh27Rl8sx/iY4HniFJBSRepzrtr/AHi6l/U/+aZtdk9X1N2v6lVfc1i0WAIMBR+Zx4A+AP7JH9FDnuHqKpxmr6m4yq/ujwD5J8fbOZjd0S3dP1OlgxKT2Z1259f1LS2OXrpszUW5ZBuwVz5YeIlp2WpWWXuDoq6rTvSxKhsEMOcMpDA4PBGR4nPuqdnazTtVeEXWBbQzVoCjE/ODkbfkCdTiTKEZO2WnRzHuXtKywV26eu3TWY5pTlGY8jDVn93gnJxgH3EjdL0HrOK99O8qBj1GRiCMHIYHcD/OdfxPYlC1X2KU69s5po+0NYQ4u09TK38LWBgCfcBlO3H2MyWdkXod1OnpB27ThlQn78LkHzzmdHiT8L1Zfxn5I5v/AOm9fjDVAjP1fWhLDGMEtkzUo7K1L6jdqaXakMcVbkYFSPpXdkbQOfH6TqcRHSSfP8EvUb9s5knb2pt1VtdWir01QrCksRtOMlduwcsM598fMuHaXbv7Fp/SL+oxdnZsYG5scAfAwJOYnstQSdolyspPcHZuo1HUNLq1apVp2/QS5LbXLeQuB5lxqLY+oAH7EsP7wJlialRCSRWG7WavqLa6ggmyspdWxxu8YZGwcH6VyDx95L0VXly1rKqbSBWvPnH1M5AyfYAAAZPJ9pCIoJJFR7I7Vv0AvrLVuj371YFs7cAYK488ec4mXoHa76GzVfs+16rnDqpJVqm5yucEMn38j4MtMTFFIxRSK91no+p1Gk1NLOm65Co8hKRxwOCz++ScfoPEzdp9It0ulp09mxvTXG5S3JLE+Cox5k3E2t7Nreys6btc0a/UaykhhegFlbHbtYEHcpwc5xyDifXQ+0xVqtVrLSGuvOMD8tVfH0gnls4GTxLJEYozFFT7e7Ws0B1S6fbZXa++sMxQ1HGNrcHcvjkc/b3n32z2edHprkDB7rmLWOcquWBGFGCQBn/GWmJmKGKRU+we1rtBQ1NjVuGs3blLDH0quMFefHzMuo7UK9SGvpILGspbWeN3AAZW9m4HB4PyJZ4jFDFVRV9B2of9IW9QvI3lAlVa5IrUAKSzEDLH7cDnzMOg7Wvo6jq9XWUZNQo4YsrVsCDyACGHHyDLdEYoYop/a3aV+l1esvd0sXUPnjKsv1M3I249/GZn6F2ydJfq7NMyNVqGD7WJHpuC24AqCGXJPwR4loIkbR29TWWNW+vcxZgjsFLMck7SSASfiMRilwU78Olb/SHWs8n1wCQCoLbrD98fpkyW6T2pfV1PU61mrK3Jt2AtuXlOclcH8v8AfLH0/pdVClakCgsWbHlmbksxPLE/Jm3CjtuYo0tyo9B7Su0+v1uqLVsmobhQWDKN27njBiW6JqVFJJCIiaaIiIAiIgCIiAIiIAiIgCIiAIiIAiIgCIiAIiIAiIgCIiAIiIAiIgCIiAIiIAiIgCIiAIiIAiIgCIiAIiIAiIgCIiAIiIAiIgCIiAIiIAiIgCIiAIi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228" name="AutoShape 4" descr="data:image/jpeg;base64,/9j/4AAQSkZJRgABAQAAAQABAAD/2wCEAAkGBhESEBASEBQWFBQVER0YFBUXFhcVFxIVFhgYFRgZFxgZHiYeFxojHh4XIC8gLygpLC0sGR4yNTAqNSYrLCkBCQoKDgwOGQ8PGi8kHyQuNTUxLDQ0KSw0KjQsMC8sLCksLCkvLCksLCwsLCwsLCkpLSwsLCwsLCwsLCwsLCwsLP/AABEIAIwA+AMBIgACEQEDEQH/xAAcAAEAAgMBAQEAAAAAAAAAAAAABQYDBAcBAgj/xAA+EAACAgEDAwMCAwQGCQUAAAABAgADEQQSIQUGMRNBUSJhBzJxFCNCgTVzkaGxshUzNDZSdIOzwRYlYoLw/8QAGQEBAQEBAQEAAAAAAAAAAAAAAAIBBAMF/8QALREAAgIBAwIEBAcBAAAAAAAAAAECERIDITEEQTJRYfATInHRFCOBkbHB4QX/2gAMAwEAAhEDEQA/AO4xEQBERAEREAREQBERAEREAREQBERAEREAREQBERAEREAREQBERAEREAREQBERAEREAREQBERAEREAREQBERAEREAREQBERAEREAREQBERAEREAREQBERAGZ8s44GfPj7+/Eiup6u6plcgGlWy5XO9VwQcrjkA4OQc/aR3XyCKHsbajunrruwKwQSHDjlfGwn3BkOVFKJ89wfiBp9MzKAbTWy+vtHFKMcFmY8ZxyB7yx06hXQPWwZWXKsDlSD4II8iUzvntqrU1U21VgMzIjOD6e6jn6DnjB4Az4yJv9odMt03rVbs0VjFVeP9WSWfAbyfpK5+8zJp0ysfls+NF33XWjp1B66tQljL6SHc1gXwypywyPmQ2o/F8BwyaZjSMb3LgOBzkhACCQBnGZQeu3WHW2FawhY5CqGIYtk+XOQ2eCPY4EhHtt9GxDvADYbKj6Mj8uRyM/3YnN8Wb8J0LSgvEfprTalXRHQgq6hlPyGGQZXNV35RVrDRaQleAoubhGuJ5TPgAD38Zmp0vWXt0mn0WCPWq1u2Mjag2llHvxgyr19I02l6go159WsVb61c78XcZIX+IeQB4zme8tThrg8Vpvc62DPZDdvd0Uaz1TQH21sFLMu1S3JKqfcjjP6iTM9rs8RERAEREAREQBERAEREAREQBERAEREAREQBERAEREAwarSLYpVs4PwxU/HkSn9Z6NcNK6kBq05pV8tbSF+oN6inwMcDBxxk/F3mHVacOjofDKVP6MCDJlFMpSo5Jour/tlQ0+qsajcqt66sRXcRwK291Xbg8e5Y+4ktf3RZotUqv6jVivLqGVuduFclQSy7QDn55lMu6gmivG9F1BrHpXU25cfu/pLVk/6skZx5HPMke59Qa3quK2X6fUJ6lblgW2MnKOo5XaceOOJyQcmrOuaSePZmt1TvDTXMxahrtX6hYgKxSleCETdgjwCTjzKXrrc2syAoGcEoc7f/ALLn5xn9Z0vphrGqXVNUKqP2da3d2DHKjIZyM4bxx5+ZXu9NFphar0o5Lne1m5WR1PHKqSUP/wCM61JJJnjg5PFE6e+lGmVNJV6IOfXrI3oWfbwrn8q43Y+OJvtZWNHZrrK11htZlJCPtrGCCWyNxAxtBXAHseSZT+h9S0lTIllZcZIRlI3EuMAMng4y2P1HxJjWdwNfUunZxWiUtWHfcfU3MDhiCOAAgHz9U4p6kY22dUNKe21+ftEv2P3tcdVp9LtrFLkhVRQoQBMjYfdRg+ck5PM6pOI9ndKSvWpfqGAp043hwRzYcrWODk8c4A9sfM7D03rNF+fRsV8DJAPIz8g8ie3TzyjuyOshHK9ONKt/qb0RE6ThEREAREQBERAEREARNTUa8CwVLg2MpYLnGFBALH4GSB95rWavUpZWDWj1s20sjEGvjyysPqHtwfeZYJSJ4J7NAiIgCJo9a6oum0917AkV1liB5OPb7ZjpGse2lLHULvVWABJ4ZQ3OR5GSP5TLMvsb0RE00REQBNTqevWmmy1+FrQsf5Dx/PxNozmf4p9yBL9JpW5qbL2jPDYwFU/5sfpI1JYxbPTThnJRKB1DV7n9UMWtusJsUgbdzngL9vaY79Ga1rDWOz8g0sCv7OFY7UUH25zJbtCjS2dV06WElMlql28M/JrVz78BifbgfMtHeOqps6pYhSg+jp1Dm6ux97WHcMCvnhRjJ+Zz9PpOVNdz36ySknA5u1akEHOCRldxAZvAyucEzPdVsd0PB3n6SecYyMy2WdN0gYOKtL5yMapzVnzgUgeqD9pm1FdFzl7atOzscsyah9MSTwN63DJH3E7fw2pyfMw+TFlGbTfUjDC7TuJ9sD5x/IT6Y7yKaQQcH6j+YD755HHiWvX9M9dqqtLXpQ7sVX0/WGeCf9Y42uBjdkH2kv8AiT07T1DSl2sfWtWEFg2gXBcAm72Hk4InF1GjJNuXY+7/AMzUjpwjDltu/QqnQNLdZWmnqXfZ6zAN7qW2DJ/+IHO7GQc/M6J2YKX1t7KaksqoWpq6t2CwP1vz5GcKD5OCZX/w01arrGqbIe2hmU/8GNv+IGf5CTP4b9Bau/Uu6HNbGsOSfzZy21ce4C5OfjHvPHRVuMvP+j26max1Ip7Lj1t/4WbWd5aWq5KLC62v+RDW2Xydoxge5kivVq8qGJQscKHBTcfgZ4J+3mc775/p3pf/AE/+60uHfulD9N1gPtUWH2ZPqBHwcjzO7J7nwFJ7+hYAZ7Kn+GfX31WhU2ndZWxrZj5bbgqx+5BGf0lrY4lJ2rLTtWexI/pHXtPqldtPYLArbWIzw2M45EkJpony7YBPx/OfU8MAjtB3Dp7rbKarM2Vj94mGDJ7c5EkZzrs7+nesfoP8yzosmLsmLtFH7d1Rt651QnP7uqutR8KDk/35MvBla0fRjR1PU6jxXqaUGfi2skEH9VwR+hlgs1KAqGZQWOFBIBY/A+YjsIquSv8Acurvq6f1GwOQ6LYamAAKKANv6kc8yZ6PcW09DMcsaULE+SSoJM5/+0Nb0vrm9mfZfcqZYtsVQuAPsJv9Vc1aPpT0u679Vpw5Dtja6gFTzgKeOPH9snLuQpdy+5jMqnQNazdU6kgdmrRatq7iVRiDu2g+OZl7j1tw13TagStFjv6pHG5lQlEJ+Dyce+JVl5bWZ+/j/wC2a3+oaSHb/wDsml/5ev8AyLKT1LV22aLryOS1VNjLQxJ8bQWUH+IKf8ce0uXbVIXSafGeaEPJJ5KL4z4mJ2zE7kSbHiR2i7i09tz0V2ZtRcuhDBlHA5BH3H9skpzrtr/eLqX9T/5pmt1RsnVHRYgRKKBlF/E7pn7SNJRWoN7Wk1k8AKFIfJ+MEE/YS5a7XV01vZawRFGWY+AJyzr/AOKYexLNNQc07illueQ67Wyg/KMcg7s5HieepWNMvTdSsz/+iF6fq+n6nZbbXUrHU3odxNhDBSahyEXJ5Ht+kk/xD1gfTV6jRalUbcNzVsu6ys8AcEE4bHErWt7l1zrWzatwbEDJ6SBAQ2f0/TPPMg9V2gSRYv5ipYnGctu2scgZwW+3mRHUUfCbLKSt39Txe49fuB9cA5H7wIvqc8H6/P8AfMmv69rUuurF3qJXayKbkW1goP8AxMPMiq7in028c8N7HHz8TL1fWj1r9v1M1zEfH1H3nQtafP2OD8xWiS0Wi6hrkuf9oJ9DkL6vpnJBLemB/wAK/oOZ99c7i/0hbpWZQHqRawN2VuusfbXkHkLySfPiavROhEKLmaxXU7t4OAqg4JU5BJz9x/OSGs6nqqLkeuyvLHKXGtGZlIyS2VBLeOckzk1m9R8n1+m1HCGNW+zMvSOglOqCiy9tPeoY1WgKQ1hx9JB4IK5wP0nX+jdLGnr2Bmclizu35ndjlifj9JxPrXcj6t9MdSBvXAdql+pkDZ348BgMnE7Z0TqlWpoS2ht6EYBPByOCGB5DfIjp0ldfuevWyfy3s63Xl78jn3fP9PdL/wCn/wB1pce/NSE6brSxwPRK/wA2+kf4yld7U46500bm52ck8j96fHxOjW9GqcqbAbNpyoclgGHg7TxkfOJ7LufJju5IrX4U9GfT6AG0FWusNm08EKQAuR7cDP8AOXG08H9JSLO5bL+rPo1LrRRWTZ6ed9r4Xyw5VRuHjzJzSPebtRUws9D01aqw8MGOQ9efJA+kgn5PmamqpFRaSpFY/Bj/AGbV/wDNH/Is6Jmcw/CTSs1F7LY6bNZkgYKuoUZVgfn5Ek+0+5LNfbq7LDYKq7AtNdeQAPqO5yOWY8ceB8TIukiYSqKRfMwTKf1TqOrTputsffVbQbPSs+kGxAR6bleRnBwR8g8TX7ebW6rQaTUNe+/eCygLi2sW4bdxnOPjHiVkXlvRpdnf071f9B/mWdFnM+2aWbrvVgG2j+Ij8xGVwAf4c85P9klO3+5bV6nrtDaxeusF6mPLIAFJUn+IfVwTzxJi6Ig6X6l2ZAeDzMS6OsEMEXI8HaMjPnmU7snrVvUhq7rHZEW3ZSiHb6a7dwY4/M3I88faOyu6bdXpdWtx/e6dmX1F+neAG2sQOAcqc+0rJMpTToua6ZACAqgHyAoGf145mDU6P93sqFa4I+lkyhA8jaMY/X2lC7H1+u12g1DPqXDq5FbKqZLbFOG4wVycYHPJ58SRHcVt3Vl0AJSqqndbtOGss2qcbvIUZ9uTiZkmjFNNIsHS+gCrUanUk5sv2ggcKi1jAAHufcmStlSsMMAR8EA/4ym6PuSyvq9vT3YvU9Yapj+ettm4ru/iXGcZ5GJj7Z6vfZ1XqWmstZqqlHpqcZTkDOQMwmuDVJcFn610Zb9LdpgfTFlZXIAO3PvibXT9N6VVVec7K1XPjO1Quft4lO7I63qLtf1Om6xnrpsxWCB9I3uPIGTwBPO0Ou29Q1OvZ3ZaqnCUIh27Rl8sx/iY4HniFJBSRepzrtr/AHi6l/U/+aZtdk9X1N2v6lVfc1i0WAIMBR+Zx4A+AP7JH9FDnuHqKpxmr6m4yq/ujwD5J8fbOZjd0S3dP1OlgxKT2Z1259f1LS2OXrpszUW5ZBuwVz5YeIlp2WpWWXuDoq6rTvSxKhsEMOcMpDA4PBGR4nPuqdnazTtVeEXWBbQzVoCjE/ODkbfkCdTiTKEZO2WnRzHuXtKywV26eu3TWY5pTlGY8jDVn93gnJxgH3EjdL0HrOK99O8qBj1GRiCMHIYHcD/OdfxPYlC1X2KU69s5po+0NYQ4u09TK38LWBgCfcBlO3H2MyWdkXod1OnpB27ThlQn78LkHzzmdHiT8L1Zfxn5I5v/AOm9fjDVAjP1fWhLDGMEtkzUo7K1L6jdqaXakMcVbkYFSPpXdkbQOfH6TqcRHSSfP8EvUb9s5knb2pt1VtdWir01QrCksRtOMlduwcsM598fMuHaXbv7Fp/SL+oxdnZsYG5scAfAwJOYnstQSdolyspPcHZuo1HUNLq1apVp2/QS5LbXLeQuB5lxqLY+oAH7EsP7wJlialRCSRWG7WavqLa6ggmyspdWxxu8YZGwcH6VyDx95L0VXly1rKqbSBWvPnH1M5AyfYAAAZPJ9pCIoJJFR7I7Vv0AvrLVuj371YFs7cAYK488ec4mXoHa76GzVfs+16rnDqpJVqm5yucEMn38j4MtMTFFIxRSK91no+p1Gk1NLOm65Co8hKRxwOCz++ScfoPEzdp9It0ulp09mxvTXG5S3JLE+Cox5k3E2t7Nreys6btc0a/UaykhhegFlbHbtYEHcpwc5xyDifXQ+0xVqtVrLSGuvOMD8tVfH0gnls4GTxLJEYozFFT7e7Ws0B1S6fbZXa++sMxQ1HGNrcHcvjkc/b3n32z2edHprkDB7rmLWOcquWBGFGCQBn/GWmJmKGKRU+we1rtBQ1NjVuGs3blLDH0quMFefHzMuo7UK9SGvpILGspbWeN3AAZW9m4HB4PyJZ4jFDFVRV9B2of9IW9QvI3lAlVa5IrUAKSzEDLH7cDnzMOg7Wvo6jq9XWUZNQo4YsrVsCDyACGHHyDLdEYoYop/a3aV+l1esvd0sXUPnjKsv1M3I249/GZn6F2ydJfq7NMyNVqGD7WJHpuC24AqCGXJPwR4loIkbR29TWWNW+vcxZgjsFLMck7SSASfiMRilwU78Olb/SHWs8n1wCQCoLbrD98fpkyW6T2pfV1PU61mrK3Jt2AtuXlOclcH8v8AfLH0/pdVClakCgsWbHlmbksxPLE/Jm3CjtuYo0tyo9B7Su0+v1uqLVsmobhQWDKN27njBiW6JqVFJJCIiaaIiIAiIgCIiAIiIAiIgCIiAIiIAiIgCIiAIiIAiIgCIiAIiIAiIgCIiAIiIAiIgCIiAIiIAiIgCIiAIiIAiIgCIiAIiIAiIgCIiAIiIAiIgCIiAIi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230" name="AutoShape 6" descr="data:image/jpeg;base64,/9j/4AAQSkZJRgABAQAAAQABAAD/2wCEAAkGBhESEBASEBQWFBQVER0YFBUXFhcVFxIVFhgYFRgZFxgZHiYeFxojHh4XIC8gLygpLC0sGR4yNTAqNSYrLCkBCQoKDgwOGQ8PGi8kHyQuNTUxLDQ0KSw0KjQsMC8sLCksLCkvLCksLCwsLCwsLCkpLSwsLCwsLCwsLCwsLCwsLP/AABEIAIwA+AMBIgACEQEDEQH/xAAcAAEAAgMBAQEAAAAAAAAAAAAABQYDBAcBAgj/xAA+EAACAgEDAwMCAwQGCQUAAAABAgADEQQSIQUGMRNBUSJhBzJxFCNCgTVzkaGxshUzNDZSdIOzwRYlYoLw/8QAGQEBAQEBAQEAAAAAAAAAAAAAAAIBBAMF/8QALREAAgIBAwIEBAcBAAAAAAAAAAECERIDITEEQTJRYfATInHRFCOBkbHB4QX/2gAMAwEAAhEDEQA/AO4xEQBERAEREAREQBERAEREAREQBERAEREAREQBERAEREAREQBERAEREAREQBERAEREAREQBERAEREAREQBERAEREAREQBERAEREAREQBERAEREAREQBERAGZ8s44GfPj7+/Eiup6u6plcgGlWy5XO9VwQcrjkA4OQc/aR3XyCKHsbajunrruwKwQSHDjlfGwn3BkOVFKJ89wfiBp9MzKAbTWy+vtHFKMcFmY8ZxyB7yx06hXQPWwZWXKsDlSD4II8iUzvntqrU1U21VgMzIjOD6e6jn6DnjB4Az4yJv9odMt03rVbs0VjFVeP9WSWfAbyfpK5+8zJp0ysfls+NF33XWjp1B66tQljL6SHc1gXwypywyPmQ2o/F8BwyaZjSMb3LgOBzkhACCQBnGZQeu3WHW2FawhY5CqGIYtk+XOQ2eCPY4EhHtt9GxDvADYbKj6Mj8uRyM/3YnN8Wb8J0LSgvEfprTalXRHQgq6hlPyGGQZXNV35RVrDRaQleAoubhGuJ5TPgAD38Zmp0vWXt0mn0WCPWq1u2Mjag2llHvxgyr19I02l6go159WsVb61c78XcZIX+IeQB4zme8tThrg8Vpvc62DPZDdvd0Uaz1TQH21sFLMu1S3JKqfcjjP6iTM9rs8RERAEREAREQBERAEREAREQBERAEREAREQBERAEREAwarSLYpVs4PwxU/HkSn9Z6NcNK6kBq05pV8tbSF+oN6inwMcDBxxk/F3mHVacOjofDKVP6MCDJlFMpSo5Jour/tlQ0+qsajcqt66sRXcRwK291Xbg8e5Y+4ktf3RZotUqv6jVivLqGVuduFclQSy7QDn55lMu6gmivG9F1BrHpXU25cfu/pLVk/6skZx5HPMke59Qa3quK2X6fUJ6lblgW2MnKOo5XaceOOJyQcmrOuaSePZmt1TvDTXMxahrtX6hYgKxSleCETdgjwCTjzKXrrc2syAoGcEoc7f/ALLn5xn9Z0vphrGqXVNUKqP2da3d2DHKjIZyM4bxx5+ZXu9NFphar0o5Lne1m5WR1PHKqSUP/wCM61JJJnjg5PFE6e+lGmVNJV6IOfXrI3oWfbwrn8q43Y+OJvtZWNHZrrK11htZlJCPtrGCCWyNxAxtBXAHseSZT+h9S0lTIllZcZIRlI3EuMAMng4y2P1HxJjWdwNfUunZxWiUtWHfcfU3MDhiCOAAgHz9U4p6kY22dUNKe21+ftEv2P3tcdVp9LtrFLkhVRQoQBMjYfdRg+ck5PM6pOI9ndKSvWpfqGAp043hwRzYcrWODk8c4A9sfM7D03rNF+fRsV8DJAPIz8g8ie3TzyjuyOshHK9ONKt/qb0RE6ThEREAREQBERAEREARNTUa8CwVLg2MpYLnGFBALH4GSB95rWavUpZWDWj1s20sjEGvjyysPqHtwfeZYJSJ4J7NAiIgCJo9a6oum0917AkV1liB5OPb7ZjpGse2lLHULvVWABJ4ZQ3OR5GSP5TLMvsb0RE00REQBNTqevWmmy1+FrQsf5Dx/PxNozmf4p9yBL9JpW5qbL2jPDYwFU/5sfpI1JYxbPTThnJRKB1DV7n9UMWtusJsUgbdzngL9vaY79Ga1rDWOz8g0sCv7OFY7UUH25zJbtCjS2dV06WElMlql28M/JrVz78BifbgfMtHeOqps6pYhSg+jp1Dm6ux97WHcMCvnhRjJ+Zz9PpOVNdz36ySknA5u1akEHOCRldxAZvAyucEzPdVsd0PB3n6SecYyMy2WdN0gYOKtL5yMapzVnzgUgeqD9pm1FdFzl7atOzscsyah9MSTwN63DJH3E7fw2pyfMw+TFlGbTfUjDC7TuJ9sD5x/IT6Y7yKaQQcH6j+YD755HHiWvX9M9dqqtLXpQ7sVX0/WGeCf9Y42uBjdkH2kv8AiT07T1DSl2sfWtWEFg2gXBcAm72Hk4InF1GjJNuXY+7/AMzUjpwjDltu/QqnQNLdZWmnqXfZ6zAN7qW2DJ/+IHO7GQc/M6J2YKX1t7KaksqoWpq6t2CwP1vz5GcKD5OCZX/w01arrGqbIe2hmU/8GNv+IGf5CTP4b9Bau/Uu6HNbGsOSfzZy21ce4C5OfjHvPHRVuMvP+j26max1Ip7Lj1t/4WbWd5aWq5KLC62v+RDW2Xydoxge5kivVq8qGJQscKHBTcfgZ4J+3mc775/p3pf/AE/+60uHfulD9N1gPtUWH2ZPqBHwcjzO7J7nwFJ7+hYAZ7Kn+GfX31WhU2ndZWxrZj5bbgqx+5BGf0lrY4lJ2rLTtWexI/pHXtPqldtPYLArbWIzw2M45EkJpony7YBPx/OfU8MAjtB3Dp7rbKarM2Vj94mGDJ7c5EkZzrs7+nesfoP8yzosmLsmLtFH7d1Rt651QnP7uqutR8KDk/35MvBla0fRjR1PU6jxXqaUGfi2skEH9VwR+hlgs1KAqGZQWOFBIBY/A+YjsIquSv8Acurvq6f1GwOQ6LYamAAKKANv6kc8yZ6PcW09DMcsaULE+SSoJM5/+0Nb0vrm9mfZfcqZYtsVQuAPsJv9Vc1aPpT0u679Vpw5Dtja6gFTzgKeOPH9snLuQpdy+5jMqnQNazdU6kgdmrRatq7iVRiDu2g+OZl7j1tw13TagStFjv6pHG5lQlEJ+Dyce+JVl5bWZ+/j/wC2a3+oaSHb/wDsml/5ev8AyLKT1LV22aLryOS1VNjLQxJ8bQWUH+IKf8ce0uXbVIXSafGeaEPJJ5KL4z4mJ2zE7kSbHiR2i7i09tz0V2ZtRcuhDBlHA5BH3H9skpzrtr/eLqX9T/5pmt1RsnVHRYgRKKBlF/E7pn7SNJRWoN7Wk1k8AKFIfJ+MEE/YS5a7XV01vZawRFGWY+AJyzr/AOKYexLNNQc07illueQ67Wyg/KMcg7s5HieepWNMvTdSsz/+iF6fq+n6nZbbXUrHU3odxNhDBSahyEXJ5Ht+kk/xD1gfTV6jRalUbcNzVsu6ys8AcEE4bHErWt7l1zrWzatwbEDJ6SBAQ2f0/TPPMg9V2gSRYv5ipYnGctu2scgZwW+3mRHUUfCbLKSt39Txe49fuB9cA5H7wIvqc8H6/P8AfMmv69rUuurF3qJXayKbkW1goP8AxMPMiq7in028c8N7HHz8TL1fWj1r9v1M1zEfH1H3nQtafP2OD8xWiS0Wi6hrkuf9oJ9DkL6vpnJBLemB/wAK/oOZ99c7i/0hbpWZQHqRawN2VuusfbXkHkLySfPiavROhEKLmaxXU7t4OAqg4JU5BJz9x/OSGs6nqqLkeuyvLHKXGtGZlIyS2VBLeOckzk1m9R8n1+m1HCGNW+zMvSOglOqCiy9tPeoY1WgKQ1hx9JB4IK5wP0nX+jdLGnr2Bmclizu35ndjlifj9JxPrXcj6t9MdSBvXAdql+pkDZ348BgMnE7Z0TqlWpoS2ht6EYBPByOCGB5DfIjp0ldfuevWyfy3s63Xl78jn3fP9PdL/wCn/wB1pce/NSE6brSxwPRK/wA2+kf4yld7U46500bm52ck8j96fHxOjW9GqcqbAbNpyoclgGHg7TxkfOJ7LufJju5IrX4U9GfT6AG0FWusNm08EKQAuR7cDP8AOXG08H9JSLO5bL+rPo1LrRRWTZ6ed9r4Xyw5VRuHjzJzSPebtRUws9D01aqw8MGOQ9efJA+kgn5PmamqpFRaSpFY/Bj/AGbV/wDNH/Is6Jmcw/CTSs1F7LY6bNZkgYKuoUZVgfn5Ek+0+5LNfbq7LDYKq7AtNdeQAPqO5yOWY8ceB8TIukiYSqKRfMwTKf1TqOrTputsffVbQbPSs+kGxAR6bleRnBwR8g8TX7ebW6rQaTUNe+/eCygLi2sW4bdxnOPjHiVkXlvRpdnf071f9B/mWdFnM+2aWbrvVgG2j+Ij8xGVwAf4c85P9klO3+5bV6nrtDaxeusF6mPLIAFJUn+IfVwTzxJi6Ig6X6l2ZAeDzMS6OsEMEXI8HaMjPnmU7snrVvUhq7rHZEW3ZSiHb6a7dwY4/M3I88faOyu6bdXpdWtx/e6dmX1F+neAG2sQOAcqc+0rJMpTToua6ZACAqgHyAoGf145mDU6P93sqFa4I+lkyhA8jaMY/X2lC7H1+u12g1DPqXDq5FbKqZLbFOG4wVycYHPJ58SRHcVt3Vl0AJSqqndbtOGss2qcbvIUZ9uTiZkmjFNNIsHS+gCrUanUk5sv2ggcKi1jAAHufcmStlSsMMAR8EA/4ym6PuSyvq9vT3YvU9Yapj+ettm4ru/iXGcZ5GJj7Z6vfZ1XqWmstZqqlHpqcZTkDOQMwmuDVJcFn610Zb9LdpgfTFlZXIAO3PvibXT9N6VVVec7K1XPjO1Quft4lO7I63qLtf1Om6xnrpsxWCB9I3uPIGTwBPO0Ou29Q1OvZ3ZaqnCUIh27Rl8sx/iY4HniFJBSRepzrtr/AHi6l/U/+aZtdk9X1N2v6lVfc1i0WAIMBR+Zx4A+AP7JH9FDnuHqKpxmr6m4yq/ujwD5J8fbOZjd0S3dP1OlgxKT2Z1259f1LS2OXrpszUW5ZBuwVz5YeIlp2WpWWXuDoq6rTvSxKhsEMOcMpDA4PBGR4nPuqdnazTtVeEXWBbQzVoCjE/ODkbfkCdTiTKEZO2WnRzHuXtKywV26eu3TWY5pTlGY8jDVn93gnJxgH3EjdL0HrOK99O8qBj1GRiCMHIYHcD/OdfxPYlC1X2KU69s5po+0NYQ4u09TK38LWBgCfcBlO3H2MyWdkXod1OnpB27ThlQn78LkHzzmdHiT8L1Zfxn5I5v/AOm9fjDVAjP1fWhLDGMEtkzUo7K1L6jdqaXakMcVbkYFSPpXdkbQOfH6TqcRHSSfP8EvUb9s5knb2pt1VtdWir01QrCksRtOMlduwcsM598fMuHaXbv7Fp/SL+oxdnZsYG5scAfAwJOYnstQSdolyspPcHZuo1HUNLq1apVp2/QS5LbXLeQuB5lxqLY+oAH7EsP7wJlialRCSRWG7WavqLa6ggmyspdWxxu8YZGwcH6VyDx95L0VXly1rKqbSBWvPnH1M5AyfYAAAZPJ9pCIoJJFR7I7Vv0AvrLVuj371YFs7cAYK488ec4mXoHa76GzVfs+16rnDqpJVqm5yucEMn38j4MtMTFFIxRSK91no+p1Gk1NLOm65Co8hKRxwOCz++ScfoPEzdp9It0ulp09mxvTXG5S3JLE+Cox5k3E2t7Nreys6btc0a/UaykhhegFlbHbtYEHcpwc5xyDifXQ+0xVqtVrLSGuvOMD8tVfH0gnls4GTxLJEYozFFT7e7Ws0B1S6fbZXa++sMxQ1HGNrcHcvjkc/b3n32z2edHprkDB7rmLWOcquWBGFGCQBn/GWmJmKGKRU+we1rtBQ1NjVuGs3blLDH0quMFefHzMuo7UK9SGvpILGspbWeN3AAZW9m4HB4PyJZ4jFDFVRV9B2of9IW9QvI3lAlVa5IrUAKSzEDLH7cDnzMOg7Wvo6jq9XWUZNQo4YsrVsCDyACGHHyDLdEYoYop/a3aV+l1esvd0sXUPnjKsv1M3I249/GZn6F2ydJfq7NMyNVqGD7WJHpuC24AqCGXJPwR4loIkbR29TWWNW+vcxZgjsFLMck7SSASfiMRilwU78Olb/SHWs8n1wCQCoLbrD98fpkyW6T2pfV1PU61mrK3Jt2AtuXlOclcH8v8AfLH0/pdVClakCgsWbHlmbksxPLE/Jm3CjtuYo0tyo9B7Su0+v1uqLVsmobhQWDKN27njBiW6JqVFJJCIiaaIiIAiIgCIiAIiIAiIgCIiAIiIAiIgCIiAIiIAiIgCIiAIiIAiIgCIiAIiIAiIgCIiAIiIAiIgCIiAIiIAiIgCIiAIiIAiIgCIiAIiIAiIgCIiAIi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236" name="AutoShape 12" descr="data:image/jpeg;base64,/9j/4AAQSkZJRgABAQAAAQABAAD/2wCEAAkGBxQSEhQUExQVFhUXGB4XGBcXGBYaFxgcFhgdFxYUGBgYHCggGBwlHBcXITEiJSkrLi4uFyAzODMsNygtLisBCgoKDg0OGhAQGywkHyQsLCwsLCwsLCwsLCwsLC0sLCwsLCwsLCwsLCwsLCwsLCwsLCwsLC0sLC0sLCwsLCwsLP/AABEIAL4BCQMBIgACEQEDEQH/xAAbAAABBQEBAAAAAAAAAAAAAAAFAQIDBAYAB//EAE4QAAEDAgMDBwYKCQIEBgMAAAEAAhEDIQQSMQVBUQYTImFxgZEykqGxwdEHFCNCUmLS0+HwFTNDU3KCk6LCsuIWg6PxNGNkc+PzFyRU/8QAGQEAAwEBAQAAAAAAAAAAAAAAAAECAwQF/8QAMREAAgIABAMFBwQDAAAAAAAAAAECEQMSITEEQXFRYYGx8CIjMjOhweETQ5HRkrLx/9oADAMBAAIRAxEAPwD2VcAuCVWSclSBKgYqVIlSA5KuXIA5KCkXIAcuSLpQAjk0p5KagBhVXGYttMSbk2AGpO4AK4Qs7yhpuBLmDpZY1Mxezdwnf3KkTIrYus9zulzU8DWLSO6LIhs/aMEMqQJEtcHFzT1Zjqd/YUF2vgHuqNLNDZ2ltL+n0KepRJqBsdDIJ7puOBHFVRFmqTgVHSENA4AepPUGiHSkSSkQApK6U2UqAsWUi6V0pis4pCV0pExHJpK4lMlAEgK6VHmXAp0ArimSuJSSmIuAJUq5ZGgiWFyVACJyRcgBVy5cgBU2Vy5ACpEi5ACrkiRADkNx4l3gr9SoG6kDtMIRj8awEw5pMgQCOA61URSInMJIj6XA9SdlUPxkf9qjPtpKeMbmIMC03LezUGFRAep6DsSqKhWaQAHAmNARPgpVJRybK4lJKBDkiSUkpgOXJJSEoAcmkpJSFyAEJSFcSmymAq5IkJTA4lJKQlJKBBEJUiULM0OXFcuISARLKRKEwFSpFyQCFKkKE7Z5SYfCForvylwkaXix1KACxSLL/wD5CwJ/aH+z7SjqfCHgho8k8JpieqS+yLQGslIsUfhLwo/+3D/eJjvhPwnX/Uw/3iLQGp2nTbUDQb5XSQDBFiLkERqENxWCaGlwdUZG5pDieEBwdeYACy1Llzs9larVaC19UN5xwq0DOSctjVga8FNi+X+CewtzGdQS7DEAgy2RzwkSBZUpIloLfEa4eG8+5uYEgZaZ8mN/NiNRuO9W6GEeQ4Pq1THlNIpAHsIptJab3BGh4LLDlds8up1DTaHskiHYeAXa35wduino/CDgw55Ju6AMrqEADSflbuuT4DdJWZBlNRhqDKdQP8gBjgS54i5bGrj+SjIK862ly52dXpmnVBewlsgvw4Bhwdq2sOHoRCj8JOCMBuaNPKw/3yeZCo2hTVkx8IeE+t51D71Kz4QMGdXOHaaXsqItBRqiVwKyo+EHAn9oe/J9pWsFyxwlV7WMqS5xDQLGSTA0JTtBRoJSSkSFMBSUkpFyAEKSUpTSmAsppK6U1AjiUkpCuQAWXLlyyNDkq5KgBpXJSkQB0oDyj5W4fAuY2vIzguaZYAYMEdJwki2nEI7Ky/LugypTpseAekSJAMQItOmvoQwKY+E/AnRx8/D/AHqH7a2tgtqtaxrA91I5pdzbsocC0joVCb281BP0TRH7NngPcreBo82TzbGXEG5bp2MPFRmtDoqjk/hxpSpf0/8AclGwqBP6ql/T/wByv5an0af9R33aQNePm0/Pd92s7ZpSKX6Doi+Sn5lv9SY7YdL6FPzPxRHp8Kfnu+7XEP3in57vsJqTE4oFt2RSbpTpeZ+KQbHpT+rpeZ+KJGm/6LPPd9hI2nUJgNYZ+s6T1RkUu2yklRTGyKIgc3Sn+ARFp39YXHZlMfs6P9P8VHhNrCrXdTYGksYSSHOyzmaCAcsnusiLs53M8532EXa0HLDcJVNUwaNkU5HydL+n+KkZsemJ+TpeZ/uVxrX/AEWee77Cd0/o0/6jvu0XImolB2yWX6FPzP8Aco3bFpvEFtMf8v8A3Illq/Qp/wBV33Sa0VQfIp/1HfdoTlYNKgO7k3SFslI/yH7StbBo4TBVG4isxjRTkNeABlc8ZQ7pECILhrqQiRqVIuxvc8/YVLaFAupua+m0tcRNwYgzMRda2Z0aVvwj4A6VZ7DTPqent+EDBFwaKkk6CacmdIGeVjsLsnD76TD2tHuRXYeyMM3EUnCjTkOBHRFjo0jrBIPcmsSwcD0WEi6U2VsZnFNXEpCUxHJCkJTcyQhVybKSUxhiUqzg5ZYbi/zfxVOry5aHkNpZmfSzw6I1yZdZ61laNDYJVm6fLTDH94D/AA+0GE//AIxw3F/m/ilaA0KaVnm8tMMd7/NHvThyww31/N/FOwDiyXK2sTVABFmjdOpniN0IieVuH4VPNHtcs9tHHCrUc8TBNp1gAAegJSeg0gHiM8npDuYftKNuDeZIfVE/RMDuBNtEWY3erEWWeWirPOuVO0a+HqNaytVAiTJvJ9kR6VUwO2cQ+nUPPPsWb27yRvEjuI65srXL6lnqW4x4W9iD4DA1GtNOm3O57Q8tAkgBzcmm8jnDH1UJalcrDbdoVYvWf4qXZWIrVa7afP1cpBPRIBsOJVA7KxMTzL/NKsbDqijWYS5pc8hlrtYHubLifnEdVutLEko7mvD8PiY7agtt+41FfY9Tm3v+M1qbWgzUqPBY3hIbdx6gruwNt4djKTG1Hvq1Zg1PLdBcCSBZjegYHZMlBeW4xl2McalAw1rWhsyYd0mhovmbYjQb7lVORmwnMqGrWDZiGXktMkOkC0iNZt6oUpZ6SOt8Ngx4fPKdt7V02d873Mm/FPw9R/N1CIc5mYbw10eyU48pMR++f4j3K5yv2FWOJqczSe9pOcQ0nywCf7pQA7LqtdkqsLDlzAEQYmJ7NfBOMKRhxeKsTEzdqXkehcn8PVr4dlU18RmdmkNe0CziBE9iDcq8ZXw1VjW160OZm6TmkzmI3DsWq5E08uDpDhm/1lZT4TcK51aiQJ+TIHc4e9VRytgkcpMT+/f4hWXcpMUKTTzxkuduZNg3fE7z+ZQAbJxH/wDPU8xydVoPDabHU3N6TpkQAX5YHEmGzfuGpLyis0Wxtv4qtWbTNdwadYayeqOjqtZWwdUtI+MVzb6DfY1Ynkdhi3EAnddepsG5KgsC4eo86Fne0/aRHCVKjSHdCQQdHbr8UPo9Exwsr1FxPUpTKaPRA5JKC4blDhw1rXVQHhozCH2IEG+WFOzb2HdpVafH3LrtHPTCJKaUNfyhww1r0/FJ/wAQYY/t6finaFQRJTSVRG28OdK9Lz2+9J+mMP8Av6X9RnvTtAXpXSqH6WofvqXnt96T9LUP31Lz2+9GgjIU4+mzxn2qZoA+cy/54odsSjiBPxmo1zpkFjQ2BEXtvk+aEVbE2ef7fcuembWRPcIs9n571HUg3zsAj871n+VOPxAxVKhhi3M4AHM1rt9iTFgBfuUo2Ztb97hvMPj5KWVvYLS3DdKmAZzM/I7VYaRF3Mv1/ilwzDG8jjHXZOxIDZPAE9lkUOxG1QPnM8fxTZA/7LJ8m8XjK8VXCiKAcWmGuFQiJGXdqR6VpjU6lE3RUVZaZU3K09yFUjLgOtWMXUytcTuBPgE1LQeW3SMltd7XPzvu0dI75k2AG9WuRNOatV8a1AIsSJbVJuBGvAAWtAsA2Pbmp5yejnawC9wZJf2dEjqv36Pk9gRlLmktBqwcpItBI0/ijvKjCk5yvkelxeHDhsD9N6ze/ds6/ijY81IgjVeNYXA1qriymxzi0wSLAQYkk2Fxx3L1X4kf3tX+o73oNs8ZXPvJhoJ43JCvHgpVZy8DxkuGUsi3r6X/AGW8bi3U6OZ4BqBokTIzb78NUL5P4+pVxTWkw3K95a0QJkRO8+UTeVZ2zUlveEN2U9ra0F5ZYmWwDpGW4Op9SFujnk7TNi5o54C92f5fgstyxwk4lhj9iRf/ANyVbwxqPxH62qBkkXbmidJ5vioNuUiKwl73/J2L4MS/dDQtJu4mUVUi/wAnOjQY3t9JKG8p6GerR3eUB25mn/FEdkH5Md/rVHlCwk0oMEuIHfCyfwmnM2zG9qxXLCkKlKq8ZSG4inBbxY3m3B3FwcHN7IRgU3im5/xqsS3cTRA1hoMUyRMj3LJPdOBrZarw1lQNyw3K/wAkurukF2ZznOdYjct5NVXMnDw5ZZTS0VL6kWzsLkqE8Z9ZW3pness4dMH83uFosK7ot7AskDBWIbFR/b67+1WaDVU2rWy1TbcD6I9isYHESAsr9qjVr2bLLdm5ySGg31jqGtlDTw4tLdN1kN5R4nEMLPi9F9UGc2WoWZdIkDWZPgmclNo/Gab3uZkc12UtLs2gBJmAZufBapGTDNWgHAwy/Y3t4qKls1z5AaPRvVoMQbbu0a1Fw5qlUqB0g825rcsQRNpvJ37kxBN2zcrQXUxIjQBVX4VpnoGN2mnZPFZ7Gcrq7GF1XDYlo0JNUxfRaHZNUVqNOoMwLgHXc463jWEUOyIYFojozbq9/wCYU3ND6J9HvVk0e/vI9So5a30R/cgQTa6cxixt4fjKexotp4BQCWgAi6Zi6xbTe4SSG2A1JOgAGpkhSpN7lOKRmdlbSa7adSo4F2UODcpaNOjPTcOtbobWa9pa1rgctiTTP+l5PBeZbEwz6edz2OD3O+c06Aa3Ealy2HJ5pJcSI0AsB9Y+kBa6KJnVyDTawaMsab0M5S43JhK7hY5Mvjb1n0K/Uq30Wb5duccMGNDiXvBMAmAOkZjdMeIWdmlFzko8DBUmhrxq4kiGuudOO7duV3LKF8naWWi0aQA3fewn0koqAonuVDRD8F5Wm5UuVdJxpS09Fp6TeMkAGeo7vciGGGqp8oanyYHFwHhJ9iTinGjbAxng4scRLYzmz9qO5sMOujSLRca2k2EW9so9sGs0YdkuAPOBxBgGMwExutdBG4YZwQN993WCO+yIfFxGrhcfPfx7VGDeG3Z08e8HGksTCVWrfU0x2gzNGZsDUk8NwQbCujMSNYt3A+slRjCNA1f/AFKn2k/CUwAddd5J9ZWrxMxwqFCbScCzTeFT2ZhmmsMxAIBMnhJj2qztRssg6E+5VsPs9pic/nuHtRdCaNBQLW1rOH6vW300O264OrCCD8nuI+n1KoMC3OYLx0R89/E756lK7CgDyn+cT605YmlCjh62ENlD5Mdp9aq7dpF2TLqCY7Yt6VPsy1MDrPrUO1b5bkX3Bp3fWBS5BrZS2m6q6mcgOZ4yECQIeRJjsEdQc5UtoFpoPZSA5um4sDvp5HdKpOhBfmPYArzcKD853hT+wmYPZ4FNrGuc1rZaAMsRndxaeJ8VWZat77I0cpfprCW131fL+PuIy7GO4hpnj0fz4I1gH9Bvf6CgdehljpvPAHLHoaEU2Y75PsJUqRm0R7Yc0VATvHqJ96bQqCLJdrNuw9vsUNMKHuWti2/GCmM+ZrRpLjDb7j3rL8ka/wAtimAjpEVOibXJBi+miv8AKfCGphKrQJMAgRJkEHRZPkY40sVkkHovZbi0yPUtFeUza9o9IFZR1a2UlxcGjeTAGu+dNQomlVdvYfncPVYNXMIHbFv7gEk3uDV6DuUOOo1cPUZmpyWT5bdRew7YVHkVis2Gy/QOX2j0LyuW69QO7db3rbcgMT0qjNxAcP5dfQQtJN7kRVHoVIzvjsKlzoeypH54Kbnuz0oixtCZydyaLloMETmgi1tNest8FIOxAdqco6eHxHNllR7i0RkDTEkne4dXgs072Larc0dHDMJMsYf5G+5PsHEAAADcANezsCzLeWlMa4fFf02feLQUn5pIB16uz2KtSdCR6q1C1z+k0GG2kTBcTOvU0Kw5qz9flFQp1ajHudmDosxxFgBEj83U6laBxoAFvBOBXU05xUMpE2GCE8onfqx1k+A/FF2WCC7bPyjBwE+J/BVyFzI8NQGUEuN/4R7JVqnQaeJ/md71jeUOAdUrCDByD0CfWSg20g2hULCXugAzmjyhOkJLV0ipaK2eqswwjV/jP+qUrcPFpnwHqXmuzdnGvRdVY57cr8l3dQdM9/oXpmHaWsaDqGgHuEEpNq6BXVlbaNInK0cdYnh1pwwxFs7u4N9olSY3ymcN/gsFh9m13c681qgYwOdZ7pgSY16kWFaNm8ZQvcP1ic7tL3g24eKfUws6O8QD6oXmDscY/W1/PPvR3CYCvTxVIOrPczM0kFzr30605abiir2NlgWw0i2p0EC8H2qDaFEuygEDpbwTuPAhWMPof4v8QqXKAO+L1MpLXZXZSCQQcjoII0ujkHMe3B8Xu7g0esEqVuCaPJc8DtB/1A+hea46viaFNj34jEQ4kCKjzca6u6lFs7amIrPyMr15gnpPdFv5lW60Jej1PScXg5BIcLcRf0H2J2zB0SPresLL8mHYg1Xc9VqOGSwc4kXOsE62Wn2fbN3e1RFrkXJNbkm0h0R1H2KrSdZW8bemeoj1qmyEPcS2JarA5hG4gj0IQdm02RUF3NIMkNmJvcCdJRanZD33DmyNCPYnbQUXSDNvzuT2useq/hdQ0KktabQQD6JU0t3Qqomyk/Y9I7vQz2tTaeyKVIiowQ4amGixs7QDd6laa+357PelLpBHER4p2KiUs96TL2plN5LQeq/t9IKbznahsKCI/P5715qa3PY2pUmAHEg3+bYCwK3u1MXzdCrUPzWmPC3pK8e59zTZ+Xjd1/AFNCZ6JQl9RgdcA5piLN6R4bhvWponK0DfF151yAL6lZ5c4kNYBrve77LXL0FxhEmKMRxqRvXmGzPl8XTn59XN3Zsx9DVutuYrm6FZ3BhjvED1rGfB+wuxgHzWUy7drZovE/OO9JbFPc9O3pp1UmVRl0lZM0RbDbBAdqXrHqAHon2rQNKBVG5q1Q/WI8LK2Sga6lNV3VAmL3MW67JcbyJpYmo6q6rVaXRIAZAgBtpHABS0hL3dbhpra6802uDUr13hocOdfLo3ZjBPcowPim+/7GmN8MV3HqmG2OzC0eZY8vGYv6QE3F/JtrHijAaszyPaW4PDiAOgSI356jj9laYvgWCn9yXgH7cfErYwnO3hH/b2oZs3DZ21aQMc4wiYkjNLQY36nwRDGVOn3e9C3VMuGruBgikYIMHRxkHwUyfvIdX5FRXu5+HmVz8HciPjBuI/UH7aK4qmOfaeBA8F563atb9/V3D9Y/j2r0Koflv5lpxO0eqI4feXRhGi2x7fYFDtJvybvz80qzhT0T2qLaDZpnr9oKb2JW5mdr8nzi6FOk14YWPzyWl25wIt1lUth8in4arzjqrXDK5sBpB6QiZJT+VmOqUsGHUnvY41Wy5pLTDg4kSN0wsxyY21iH4qk2pXqva4kFrnuIMsMSCeMJ4GuFHoLG+ZLqb3BUQKk/VKv4Lyj2e1D6NWOb6xftOvpRHAXf3fiufh/hrr5nRxHxX08iXFDoP7PVdDmNRjEUrOjgY8EFpEwLreRjEnleZcq8G0Yurpd07vnNB9a9PXn3L2kG4ljiD0mA2iLEjh2K4bkSNXyerl+Eon6oHh0fciLT2rO8icROHLd7XO9MOA9KNc4h7iWwC5Z7KFV1N30cw7QYcP8lksVsTICdQF6Ftqp8nIGYiDHfB3/W9CzGKxDnNjmjcfk6rVbGbtMPckMRmw7AT5JLe4fgUfssTyGxH6xnY7/Ej0LUyePpKzehoivynmpQ5sB1yCcrZMTJABI9ayZ2NTiOZxRP0sgj+0laett2i1hc17XRa7S25EgSH/AJhVRysB3t7qpjwJVxja0JbL3JbAspN6IILrmQAejZoNzfpORlzCdxPcUIwm2aWWTUptIFxD+3Vg7fBSnatN4MVaZjc4v3fVcfYodXQ0yvyjwzqlE0mDpOLZsbNBk6DWwsoeRmxuYfVdJLoDTLXNI1Ng4divUccAHlrmWkaNFxu0ndoiGza7n0g45QXGwAOhN5B36ppdgXzLzZOgPgmU6ZzDtUTKzX+S7fB6FLdrqxXKALbTbsaPU0Dcs61NL0AeysTjjictWnloZ39LK3yROS+aT83cpcO6S53WT6yrWHq1WmpneDEEZRFiSYMze0yoKDxlPRb4u9Wa2qqS1JT0KNDyu10z2CF5pVxlRjKrH02hznEvzNcKkuvvMCNRbf2L0s4zI0vyt6Ie4eXuH8W9efY3GMxE130Wh76gYcr6tyWzN3GIsIWfDrRvtbNMf4kuxI3/ACaYOYw8bqNPxPSPjm9C0NRqF7NpBmWmB5OVjd1msETr4o3VapUblJ9/2G3UYru+4Jxxhx7B7UC2o6MLiDu5gjvIKN7T8p/Z7EIxGPNGi97QHFjQ6DN4tFu1Q/nR8fItfKl4eZ5tTe3OwNZlILZOZxm4nWy9dJ+U/nK8ic8mpmIIzPB8XgxovW2np/z+9acVtHqiOH3l0ZqOT1YNDpLRca8N/qCl5TVw6hZzSQ4aHqd70HouysJ1KrnEl9IlzcptLeGmvitlL3Zi17ZkeWDh8Sf/ABs9DgsZsItZisORP6xupG+27rW72njuYpOqlgeGwC0kjynBsiAeK872YYrUTvbUZHnBZ8N8pGnEfMZ6e09GmeBjv3+pF9n+WPzuKDjyB1PPoJ9qNYcQ5vb7Vhw+76s2x9l0QXxAYQYaQY42WZjdwK0jmyFncSzpuHWezVdM9TnjoTscsly/wZfzLmtJIDgcoB4Edi1DGwqHKXDF9NuVzmkOmQSLQRFusjwTixSRnORBINVhEEFroPXLfYtEFQwOEc0Fxfmi985Nr/TV745Ak5QNSTYDrkmwQwQ+sOgYuRNuNpjxhZt21XQP/wBetv4b+9XMRyqo+QCSZ1a0/NM2Jc21u9CK+1GZiTVxDM1xIdAvuAqFaRtIiSTY3k1ULMUMzSxtQuaA761wPQtrfggGzKXOFpbiS8a6uPnDNI70W+Lu/eDwf94oaspGDxeGFNjWdO75OaBIIA9F/OKFYsDO7K3KCbCZgHQTvW1xuAY2iXVBmLWl2pnQ8Dvj0peSmx6bqLKlVgdUccwc6SdYbc9kqyQZX2awkRWIAAbHN3hoDRcPvYcFNgdmtY8O52dejkcCZEG8kGxK0NSjGmqiZtGmx8VHXG7K51+4e1SOkDsNgobSD6oEOc90NeZnMRFv/MOvBaWltSiym1uY2EeS68DsVOjtLD3l9PX6FW3VdwUmIrYSrlzVGggfMDm6nfmDupNSoHFMfyapv1M3JI8qI1BE9q1lInK49UIVgdtUx5NYZWtDR07wPUNFc/T1J2tWmf4qg9oUaXZWpRxVWG1T9aP7AI8SVSFSKc9fpRGpiKDzHyRaZJ6bdZHV2qSlQoAAgU+4j3hDaBWZ7EUXVaTmNjM+kWtkwJeC28dqBUeSOJa1gIp9Gpzjzm0aA3S2vQevRXVmiABAJvYRYHrv+Kp4zaDaYfZjWwL5RJiZIj2SpwkoRylYsnOWYr4V81BFrn0CO5Hc8hAW7aFbNUFF+Xc7I0GBfOJqAwQdd+VMwm03PBJZVaAYByTm67ExopTSb6g9a7kPxzxzlThv8EHx+GdVoVWsaXOLQwAWJggnXqCIQ0lxIqmTN6dYDwywpaGMp050B4FtT2iyWVOal2XyZWeoOPbR5+3kxiQR8hUNxvbxmdVvmuGeJ+cpm7SYd3gcQPQAuOLw8xF+vnp/0KsWOeu5p7MnCnlb6NF5tYQY0lU8diIFXtHoyqFuJpE9B0N1jpkazIlkqIYqnULjmgS4GZaSC0TFvolaKiNQTtugauGrMaC51iAASSWuaYA36LF0dj4gPaeZrWcD+rduIMr1ClWoNkyAf4n7+xqnbj6XUe959ijC9iKiViyzSbKOFggg/TNu8+1X3vIII0TM2F16V72c/wAbtXVsTQcABUcCLDU+PQ6lnCGVt9rsuc8yS7FQZZVJ3+pZ3aLubrPdlJzRoC7dewmN3irDdr0xpVb5r0J2pVpVXHNWbdwIs60COGq1bTM9hXbdps8t0A2EtdIIiYEdYVXbG3mtpyC0kiWGCWuveDEHTuOqZTwji0FlUwSdbiCYHsOm9T0dnvi5plpBzAMZDpEOkZb2TUQbAJ5VuizW31sPcoq+3ucY6m8AB4gmBadD3aovW2KfoUb3Etb4+Sm1NhPHzKEfwN+wnlM6faYvESww9haZmHNA0iwtprcdSibWbvE6+nf3Lbt2dVaIimGncAAOFxl/MIS7DObiuZJEOZmbLaZv3t6nLSxg/YmM5qo6o0WykXAi7xHVvhGv+KnfRHgPcpjgH2Bc3LrEDdewDYVX9GVOLPNH2VDtirvJ+Ve1GnDlrdXkCIOkyd3UB3onhMQxjGUw8Q1rW2N+iAO5ZB3O1y0S0ZTLbAQePRbfRaTC4iuABVqXmAWhu4b5brM6IbpFpWFX42lHlN8R71QLKbjmhhvrDZ6rqZ1N72kOe6DwMHxaB7UXwNbIxrAGwABdoM5RAJO8qc6Y8rBbmtnM4NJ4mPWkGHpEeSzut6itQzatT6vgfemPxzjEhhE72k+1GgagSlSaQbNgiLATEzBOpuAUnxOmJ6Db2uAd0b9O5HWYmf2dM9o/BS52anD0bdg/wul4jvuM47Z9Mx0BbsE9tr96UbNpRGQeJ9Y7UffUpAf+Hp9xj0hqazE4cz8jF934EIfUF0ANPZVMGb2+bmt6gfSquMwrA9zgGNlkQ4kMu4TMmw71rKVbDx+rPfP2lnNsVGCrUik1zQB5Tqkm4lsAwBN5AmwS1SDQpCgxrQB8Wkmei9zrmAZvAmBrwRHD4bRuWkOtuKDR1mBMbyhDcW0OJNCnl3NvwHzjfWVO3aVOf/DsG6x7uCTtpL1/sLn6/oJmkeBPUMTPrbCdTpEfMqDr5/3BDxtClE/Fx5zT66al/SNEx8h6WfYSyPs9f5Bfr0gg5j4s2seyu4/4ppZVt8niT/zj7QqOIxlBry3mHcfLG4TvYom7Sw/7h3nM+yEsnd9PyFhc06zh5GKEcKiq0qVSnUMisM2Z0FwLzLTFpuZbbrVH9I4Yfsn67iNygfiqOYimx9munM7i06R1Kox7vp+QYca2rrGMHbHvTXtqccZ4U/toZSxGFJAiv4jdP1upMq7RwwJHy47AOE76inL6oLCDxU/9Z/0vtFNZWPHGebTHrKp/pbDDTn/z/wA1QjHULn5b0ex6eX1X4CwoM5343u5v7SgquqTE47zW+vMqgx2H388e83/6i5mKwzrfLjvP3ilpel+BlxtSpaWYh8WGZg7ZJDyrzMwbdrwOtrh6wgFSvhRN65jq/wDlUJx+Fburea321FcZV/xiaNAcSIFxYRx0sk+MDIL3hAK+1aQP7XcdG6P6Q+dw1CiqbTaTYOixvE371rZIYdWnf60A2+/LWw9XcHZT2H8C5SnaQiYMDs7EN25jm1KIbBDgQQbdnqKE0KzRGv22PDuKk5z+LwQRm1CQDGo/O5J+kncB+e5LPHtJz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AutoShape 2" descr="Image result for town of midla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644" y="5639634"/>
            <a:ext cx="3244469" cy="592808"/>
          </a:xfrm>
          <a:prstGeom prst="rect">
            <a:avLst/>
          </a:prstGeom>
        </p:spPr>
      </p:pic>
      <p:pic>
        <p:nvPicPr>
          <p:cNvPr id="7" name="Picture 4" descr="Image result for city of winds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2464637"/>
            <a:ext cx="2678887" cy="1719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city of windsor ontari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73" y="2464637"/>
            <a:ext cx="2292096" cy="1719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city of windsor ontari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123" y="2459243"/>
            <a:ext cx="2576263" cy="1716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Sandwich South Forecast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A90F35-7474-4D9A-B819-3B532F7F3FDB}" type="slidenum">
              <a:rPr lang="en-CA" smtClean="0"/>
              <a:pPr>
                <a:defRPr/>
              </a:pPr>
              <a:t>9</a:t>
            </a:fld>
            <a:endParaRPr lang="en-CA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599604"/>
              </p:ext>
            </p:extLst>
          </p:nvPr>
        </p:nvGraphicFramePr>
        <p:xfrm>
          <a:off x="1142999" y="2040080"/>
          <a:ext cx="6629401" cy="204476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343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495749351"/>
                    </a:ext>
                  </a:extLst>
                </a:gridCol>
              </a:tblGrid>
              <a:tr h="486707">
                <a:tc>
                  <a:txBody>
                    <a:bodyPr/>
                    <a:lstStyle/>
                    <a:p>
                      <a:endParaRPr lang="en-CA" sz="1600" dirty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Growth 2020-2041</a:t>
                      </a:r>
                      <a:endParaRPr lang="en-CA" sz="1800" dirty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438">
                <a:tc gridSpan="2">
                  <a:txBody>
                    <a:bodyPr/>
                    <a:lstStyle/>
                    <a:p>
                      <a:pPr algn="l"/>
                      <a:r>
                        <a:rPr lang="en-CA" sz="1600" b="1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Residential</a:t>
                      </a:r>
                      <a:endParaRPr lang="en-CA" sz="1600" b="1" i="0" dirty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856">
                <a:tc>
                  <a:txBody>
                    <a:bodyPr/>
                    <a:lstStyle/>
                    <a:p>
                      <a:r>
                        <a:rPr lang="en-CA" sz="160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Dwelling Units</a:t>
                      </a:r>
                      <a:endParaRPr lang="en-CA" sz="1600" i="0" dirty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57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CA" sz="160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Population in New Dwellings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CA" sz="160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13,300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496435"/>
              </p:ext>
            </p:extLst>
          </p:nvPr>
        </p:nvGraphicFramePr>
        <p:xfrm>
          <a:off x="1143000" y="4314535"/>
          <a:ext cx="6629400" cy="133478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0952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600" i="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</a:rPr>
                        <a:t>Non-Residential</a:t>
                      </a:r>
                      <a:endParaRPr lang="en-CA" sz="1600" i="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CA" sz="1800" i="0" kern="1200" dirty="0" smtClean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233">
                <a:tc>
                  <a:txBody>
                    <a:bodyPr/>
                    <a:lstStyle/>
                    <a:p>
                      <a:r>
                        <a:rPr lang="en-US" sz="160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Employment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9,470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1">
                <a:tc>
                  <a:txBody>
                    <a:bodyPr/>
                    <a:lstStyle/>
                    <a:p>
                      <a:r>
                        <a:rPr lang="en-US" sz="160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New Non-Res Building Space (sq.m)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767,000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6187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10-Year Historical Service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Maximum allowable charge for general services based on average service level provided in preceding 10 years</a:t>
            </a:r>
          </a:p>
          <a:p>
            <a:endParaRPr lang="en-US" sz="2400" dirty="0" smtClean="0"/>
          </a:p>
          <a:p>
            <a:r>
              <a:rPr lang="en-US" sz="2400" dirty="0" smtClean="0"/>
              <a:t>Calculated by multiplying 10-year historical average service level by the forecast growth in the 10-year planning period</a:t>
            </a:r>
          </a:p>
          <a:p>
            <a:endParaRPr lang="en-US" sz="2400" dirty="0" smtClean="0"/>
          </a:p>
          <a:p>
            <a:r>
              <a:rPr lang="en-US" sz="2400" dirty="0" smtClean="0"/>
              <a:t>Establishes a development charges ceiling &amp; will inform allocation of costs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A90F35-7474-4D9A-B819-3B532F7F3FDB}" type="slidenum">
              <a:rPr lang="en-CA" smtClean="0"/>
              <a:pPr>
                <a:defRPr/>
              </a:pPr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2960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Transit: Ridership-Based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5250"/>
            <a:ext cx="4038600" cy="3711903"/>
          </a:xfrm>
        </p:spPr>
        <p:txBody>
          <a:bodyPr/>
          <a:lstStyle/>
          <a:p>
            <a:r>
              <a:rPr lang="en-US" sz="2000" dirty="0" smtClean="0"/>
              <a:t>DCA requires Transit DC calculations to be based on a “planned” level of service</a:t>
            </a:r>
          </a:p>
          <a:p>
            <a:endParaRPr lang="en-US" sz="2000" dirty="0" smtClean="0"/>
          </a:p>
          <a:p>
            <a:r>
              <a:rPr lang="en-US" sz="2000" dirty="0" smtClean="0"/>
              <a:t>Continuing to work on “benefit to existing” &amp; growth cost allocations based on City ridership data and targets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A90F35-7474-4D9A-B819-3B532F7F3FDB}" type="slidenum">
              <a:rPr lang="en-CA" smtClean="0"/>
              <a:pPr>
                <a:defRPr/>
              </a:pPr>
              <a:t>11</a:t>
            </a:fld>
            <a:endParaRPr lang="en-CA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484857"/>
              </p:ext>
            </p:extLst>
          </p:nvPr>
        </p:nvGraphicFramePr>
        <p:xfrm>
          <a:off x="5299364" y="1875250"/>
          <a:ext cx="3276600" cy="341942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3161775649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423356678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760810899"/>
                    </a:ext>
                  </a:extLst>
                </a:gridCol>
              </a:tblGrid>
              <a:tr h="282903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Ridership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Rides/Capita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32807373"/>
                  </a:ext>
                </a:extLst>
              </a:tr>
              <a:tr h="2632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2019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8,430,000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38.3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55831977"/>
                  </a:ext>
                </a:extLst>
              </a:tr>
              <a:tr h="2632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2020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8,510,000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38.5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5584629"/>
                  </a:ext>
                </a:extLst>
              </a:tr>
              <a:tr h="2632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2021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8,780,000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39.6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5260012"/>
                  </a:ext>
                </a:extLst>
              </a:tr>
              <a:tr h="2632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2022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9,220,000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41.4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3430422"/>
                  </a:ext>
                </a:extLst>
              </a:tr>
              <a:tr h="2632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2023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10,110,000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45.3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43736490"/>
                  </a:ext>
                </a:extLst>
              </a:tr>
              <a:tr h="2632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2024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10,570,000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47.3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66397917"/>
                  </a:ext>
                </a:extLst>
              </a:tr>
              <a:tr h="2519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2025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11,580,000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51.7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62706512"/>
                  </a:ext>
                </a:extLst>
              </a:tr>
              <a:tr h="2632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2026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12,035,205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53.6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12733506"/>
                  </a:ext>
                </a:extLst>
              </a:tr>
              <a:tr h="2632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2027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12,508,304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55.7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43198566"/>
                  </a:ext>
                </a:extLst>
              </a:tr>
              <a:tr h="2632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2028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13,000,000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57.8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31637972"/>
                  </a:ext>
                </a:extLst>
              </a:tr>
              <a:tr h="2632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2029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13,511,000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 </a:t>
                      </a:r>
                      <a:r>
                        <a:rPr lang="en-US" sz="1400" u="none" strike="noStrike" dirty="0" smtClean="0">
                          <a:effectLst/>
                        </a:rPr>
                        <a:t>60.0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67845090"/>
                  </a:ext>
                </a:extLst>
              </a:tr>
              <a:tr h="2519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10-yr Growth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5,081,000</a:t>
                      </a:r>
                      <a:endParaRPr lang="en-US" sz="16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21.7</a:t>
                      </a:r>
                      <a:endParaRPr lang="en-US" sz="16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5324305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23164" y="5310154"/>
            <a:ext cx="342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Source: 2019 Transit Master Plan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76512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Services</a:t>
            </a:r>
            <a:br>
              <a:rPr lang="en-US" dirty="0" smtClean="0"/>
            </a:br>
            <a:r>
              <a:rPr lang="en-US" dirty="0" smtClean="0"/>
              <a:t>Draft Capital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Capital programs have been developed in consultation with City staff</a:t>
            </a:r>
          </a:p>
          <a:p>
            <a:pPr lvl="1"/>
            <a:r>
              <a:rPr lang="en-US" sz="2000" dirty="0" smtClean="0"/>
              <a:t>Key data sources: draft 8-year capital plan; discussions with Finance and service area staff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DC eligible costs are adjusted in accordance with legislation:</a:t>
            </a:r>
          </a:p>
          <a:p>
            <a:pPr lvl="1"/>
            <a:r>
              <a:rPr lang="en-US" sz="2000" dirty="0" smtClean="0"/>
              <a:t>Grants, subsidies &amp; contributions</a:t>
            </a:r>
          </a:p>
          <a:p>
            <a:pPr lvl="1"/>
            <a:r>
              <a:rPr lang="en-US" sz="2000" dirty="0" smtClean="0"/>
              <a:t>Benefit to existing or replacement elements</a:t>
            </a:r>
          </a:p>
          <a:p>
            <a:pPr lvl="1"/>
            <a:r>
              <a:rPr lang="en-US" sz="2000" dirty="0" smtClean="0"/>
              <a:t>Available DC reserve funds</a:t>
            </a:r>
          </a:p>
          <a:p>
            <a:pPr lvl="1"/>
            <a:r>
              <a:rPr lang="en-US" sz="2000" dirty="0" smtClean="0"/>
              <a:t>“Post-period” benefit shares</a:t>
            </a:r>
          </a:p>
          <a:p>
            <a:pPr lvl="2"/>
            <a:r>
              <a:rPr lang="en-US" sz="1600" dirty="0" smtClean="0"/>
              <a:t>Primarily based on funding envelope restrictions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A90F35-7474-4D9A-B819-3B532F7F3FDB}" type="slidenum">
              <a:rPr lang="en-CA" smtClean="0"/>
              <a:pPr>
                <a:defRPr/>
              </a:pPr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0401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Fire Services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81000" y="3124200"/>
            <a:ext cx="8305800" cy="32004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CA" sz="2400" dirty="0" smtClean="0"/>
              <a:t>2020-2029 Draft Capital Program: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000" dirty="0" smtClean="0"/>
              <a:t>Station #8 &amp; EOC (remaining costs)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000" dirty="0" smtClean="0"/>
              <a:t>Fire Training Centre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000" dirty="0" smtClean="0"/>
              <a:t>Station 1 Replacement &amp; Expansion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000" dirty="0" smtClean="0"/>
              <a:t>Additional Vehicles &amp; Equipment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000" dirty="0" smtClean="0"/>
              <a:t>Fire Master Plan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30B2FA-7815-4BB2-8F48-D67D232AF398}" type="slidenum">
              <a:rPr lang="en-CA" smtClean="0"/>
              <a:pPr>
                <a:defRPr/>
              </a:pPr>
              <a:t>13</a:t>
            </a:fld>
            <a:endParaRPr lang="en-CA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1815873"/>
              </p:ext>
            </p:extLst>
          </p:nvPr>
        </p:nvGraphicFramePr>
        <p:xfrm>
          <a:off x="1066800" y="1524000"/>
          <a:ext cx="7010400" cy="13716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58963324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Total Capital</a:t>
                      </a:r>
                      <a:r>
                        <a:rPr lang="en-CA" sz="1800" baseline="0" dirty="0" smtClean="0">
                          <a:latin typeface="Century Gothic" pitchFamily="34" charset="0"/>
                          <a:cs typeface="Arial" pitchFamily="34" charset="0"/>
                        </a:rPr>
                        <a:t> Program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Grants / Subsidies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Benefit-to-Existing</a:t>
                      </a:r>
                      <a:r>
                        <a:rPr lang="en-CA" sz="1800" baseline="0" dirty="0" smtClean="0">
                          <a:latin typeface="Century Gothic" pitchFamily="34" charset="0"/>
                          <a:cs typeface="Arial" pitchFamily="34" charset="0"/>
                        </a:rPr>
                        <a:t> /</a:t>
                      </a:r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 Replacement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Development-Related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$33,159,677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$177,290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$20,629,500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$12,352,887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113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Police Services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81000" y="3124200"/>
            <a:ext cx="8305800" cy="32004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CA" sz="2400" dirty="0" smtClean="0"/>
              <a:t>2020-2029 </a:t>
            </a:r>
            <a:r>
              <a:rPr lang="en-CA" sz="2400" dirty="0"/>
              <a:t>Draft Capital </a:t>
            </a:r>
            <a:r>
              <a:rPr lang="en-CA" sz="2400" dirty="0" smtClean="0"/>
              <a:t>Program: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000" dirty="0" smtClean="0"/>
              <a:t>Collision Reporting Centre Expansion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000" dirty="0" smtClean="0"/>
              <a:t>Expansion of Patrol Space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000" dirty="0" smtClean="0"/>
              <a:t>Major Crimes Expansion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000" dirty="0" smtClean="0"/>
              <a:t>Internet Crime Unit Expansion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000" dirty="0" smtClean="0"/>
              <a:t>Equipment &amp; Evidence Storage Handling Area Expansion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000" dirty="0" smtClean="0"/>
              <a:t>Various equipment additions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30B2FA-7815-4BB2-8F48-D67D232AF398}" type="slidenum">
              <a:rPr lang="en-CA" smtClean="0"/>
              <a:pPr>
                <a:defRPr/>
              </a:pPr>
              <a:t>14</a:t>
            </a:fld>
            <a:endParaRPr lang="en-CA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3366008"/>
              </p:ext>
            </p:extLst>
          </p:nvPr>
        </p:nvGraphicFramePr>
        <p:xfrm>
          <a:off x="1059180" y="1524000"/>
          <a:ext cx="6949440" cy="13716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3589633246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Total Capital</a:t>
                      </a:r>
                      <a:r>
                        <a:rPr lang="en-CA" sz="1800" baseline="0" dirty="0" smtClean="0">
                          <a:latin typeface="Century Gothic" pitchFamily="34" charset="0"/>
                          <a:cs typeface="Arial" pitchFamily="34" charset="0"/>
                        </a:rPr>
                        <a:t> Program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Grants / Subsidies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Benefit-to-Existing</a:t>
                      </a:r>
                      <a:r>
                        <a:rPr lang="en-CA" sz="1800" baseline="0" dirty="0" smtClean="0">
                          <a:latin typeface="Century Gothic" pitchFamily="34" charset="0"/>
                          <a:cs typeface="Arial" pitchFamily="34" charset="0"/>
                        </a:rPr>
                        <a:t> /</a:t>
                      </a:r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 Replacement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Development-Related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$8,020,388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$0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$6,093,349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$1,927,039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61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Public Works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81000" y="3124200"/>
            <a:ext cx="8305800" cy="32004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CA" sz="2400" dirty="0" smtClean="0"/>
              <a:t>2020-2029 </a:t>
            </a:r>
            <a:r>
              <a:rPr lang="en-CA" sz="2400" dirty="0"/>
              <a:t>Draft Capital </a:t>
            </a:r>
            <a:r>
              <a:rPr lang="en-CA" sz="2400" dirty="0" smtClean="0"/>
              <a:t>Program: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000" dirty="0" smtClean="0"/>
              <a:t>Purchase of Additional Fleet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30B2FA-7815-4BB2-8F48-D67D232AF398}" type="slidenum">
              <a:rPr lang="en-CA" smtClean="0"/>
              <a:pPr>
                <a:defRPr/>
              </a:pPr>
              <a:t>15</a:t>
            </a:fld>
            <a:endParaRPr lang="en-CA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8126228"/>
              </p:ext>
            </p:extLst>
          </p:nvPr>
        </p:nvGraphicFramePr>
        <p:xfrm>
          <a:off x="1036320" y="1524000"/>
          <a:ext cx="7071360" cy="13716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6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3589633246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Total Capital</a:t>
                      </a:r>
                      <a:r>
                        <a:rPr lang="en-CA" sz="1800" baseline="0" dirty="0" smtClean="0">
                          <a:latin typeface="Century Gothic" pitchFamily="34" charset="0"/>
                          <a:cs typeface="Arial" pitchFamily="34" charset="0"/>
                        </a:rPr>
                        <a:t> Program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Grants / Subsidies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Benefit-to-Existing</a:t>
                      </a:r>
                      <a:r>
                        <a:rPr lang="en-CA" sz="1800" baseline="0" dirty="0" smtClean="0">
                          <a:latin typeface="Century Gothic" pitchFamily="34" charset="0"/>
                          <a:cs typeface="Arial" pitchFamily="34" charset="0"/>
                        </a:rPr>
                        <a:t> /</a:t>
                      </a:r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 Replacement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Development-Related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$1,741,431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$40,262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$0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$1,701,169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677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Transit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81000" y="2895600"/>
            <a:ext cx="8305800" cy="346075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CA" sz="2400" dirty="0" smtClean="0"/>
              <a:t>2020-2029 </a:t>
            </a:r>
            <a:r>
              <a:rPr lang="en-CA" sz="2400" dirty="0"/>
              <a:t>Draft Capital </a:t>
            </a:r>
            <a:r>
              <a:rPr lang="en-CA" sz="2400" dirty="0" smtClean="0"/>
              <a:t>Program: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sz="2000" dirty="0" smtClean="0"/>
              <a:t>Smart Bus Technology – Phase 2 (remaining costs)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sz="2000" dirty="0" smtClean="0"/>
              <a:t>35 Additional Buses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sz="2000" dirty="0" smtClean="0"/>
              <a:t>Garage Expansion to accommodate additional buses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sz="2000" dirty="0"/>
              <a:t>West End Terminal – Phase 2 Expansion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sz="2000" dirty="0" smtClean="0"/>
              <a:t>Bus Stop Investment Program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sz="2000" dirty="0" smtClean="0"/>
              <a:t>Update to Bus Stop P&amp;D Guidelines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sz="2000" dirty="0" smtClean="0"/>
              <a:t>Transit Priority Measures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sz="2000" dirty="0" smtClean="0"/>
              <a:t>Other Transit Master Plan Service Improvements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CA" sz="2000" dirty="0" smtClean="0"/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sz="2400" dirty="0" smtClean="0"/>
              <a:t>Significant BTE share will be attributed – under evaluation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30B2FA-7815-4BB2-8F48-D67D232AF398}" type="slidenum">
              <a:rPr lang="en-CA" smtClean="0"/>
              <a:pPr>
                <a:defRPr/>
              </a:pPr>
              <a:t>16</a:t>
            </a:fld>
            <a:endParaRPr lang="en-CA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1345250"/>
              </p:ext>
            </p:extLst>
          </p:nvPr>
        </p:nvGraphicFramePr>
        <p:xfrm>
          <a:off x="152400" y="1524000"/>
          <a:ext cx="8839200" cy="10972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6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3589633246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87148199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Total Capital</a:t>
                      </a:r>
                      <a:r>
                        <a:rPr lang="en-CA" sz="1800" baseline="0" dirty="0" smtClean="0">
                          <a:latin typeface="Century Gothic" pitchFamily="34" charset="0"/>
                          <a:cs typeface="Arial" pitchFamily="34" charset="0"/>
                        </a:rPr>
                        <a:t> Program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Grants / Subsidies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Net Municipal 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Benefit-to-Existing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Development-Related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$81,944,769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$56,428,076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$25,516,693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TBD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TBD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65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Waste Diversion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30B2FA-7815-4BB2-8F48-D67D232AF398}" type="slidenum">
              <a:rPr lang="en-CA" smtClean="0"/>
              <a:pPr>
                <a:defRPr/>
              </a:pPr>
              <a:t>17</a:t>
            </a:fld>
            <a:endParaRPr lang="en-CA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2322073"/>
              </p:ext>
            </p:extLst>
          </p:nvPr>
        </p:nvGraphicFramePr>
        <p:xfrm>
          <a:off x="990600" y="1524000"/>
          <a:ext cx="6949440" cy="13716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3589633246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Total Capital</a:t>
                      </a:r>
                      <a:r>
                        <a:rPr lang="en-CA" sz="1800" baseline="0" dirty="0" smtClean="0">
                          <a:latin typeface="Century Gothic" pitchFamily="34" charset="0"/>
                          <a:cs typeface="Arial" pitchFamily="34" charset="0"/>
                        </a:rPr>
                        <a:t> Program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Grants / Subsidies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Benefit-to-Existing</a:t>
                      </a:r>
                      <a:r>
                        <a:rPr lang="en-CA" sz="1800" baseline="0" dirty="0" smtClean="0">
                          <a:latin typeface="Century Gothic" pitchFamily="34" charset="0"/>
                          <a:cs typeface="Arial" pitchFamily="34" charset="0"/>
                        </a:rPr>
                        <a:t> /</a:t>
                      </a:r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 Replacement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Development-Related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$45,210,329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$0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$42,962,853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$2,247,476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81000" y="3124200"/>
            <a:ext cx="8305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CA" sz="2400" dirty="0" smtClean="0"/>
              <a:t>2020-2029 </a:t>
            </a:r>
            <a:r>
              <a:rPr lang="en-CA" sz="2400" dirty="0"/>
              <a:t>Draft Capital </a:t>
            </a:r>
            <a:r>
              <a:rPr lang="en-CA" sz="2400" dirty="0" smtClean="0"/>
              <a:t>Program: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000" dirty="0" smtClean="0"/>
              <a:t>Organic Waste Processing Facility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000" dirty="0" smtClean="0"/>
              <a:t>Additional Organic Waste Collection Vehicles</a:t>
            </a:r>
          </a:p>
        </p:txBody>
      </p:sp>
    </p:spTree>
    <p:extLst>
      <p:ext uri="{BB962C8B-B14F-4D97-AF65-F5344CB8AC3E}">
        <p14:creationId xmlns:p14="http://schemas.microsoft.com/office/powerpoint/2010/main" val="34254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City-wide Engineered Services </a:t>
            </a:r>
            <a:br>
              <a:rPr lang="en-US" dirty="0" smtClean="0"/>
            </a:br>
            <a:r>
              <a:rPr lang="en-US" dirty="0" smtClean="0"/>
              <a:t>Draft Capital Programs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A90F35-7474-4D9A-B819-3B532F7F3FDB}" type="slidenum">
              <a:rPr lang="en-CA" smtClean="0"/>
              <a:pPr>
                <a:defRPr/>
              </a:pPr>
              <a:t>18</a:t>
            </a:fld>
            <a:endParaRPr lang="en-CA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400" dirty="0" smtClean="0"/>
              <a:t>Capital programs have been developed in consultation with City staff</a:t>
            </a:r>
          </a:p>
          <a:p>
            <a:r>
              <a:rPr lang="en-US" sz="2400" dirty="0" smtClean="0"/>
              <a:t>DC eligible costs are adjusted in accordance with legislation:</a:t>
            </a:r>
          </a:p>
          <a:p>
            <a:pPr lvl="1"/>
            <a:r>
              <a:rPr lang="en-US" sz="2000" dirty="0" smtClean="0"/>
              <a:t>Grants, subsidies &amp; contributions</a:t>
            </a:r>
          </a:p>
          <a:p>
            <a:pPr lvl="1"/>
            <a:r>
              <a:rPr lang="en-US" sz="2000" dirty="0" smtClean="0"/>
              <a:t>Benefit to existing or replacement elements</a:t>
            </a:r>
          </a:p>
          <a:p>
            <a:pPr lvl="2"/>
            <a:r>
              <a:rPr lang="en-US" sz="1600" dirty="0" smtClean="0"/>
              <a:t>Largely from previous DC study</a:t>
            </a:r>
          </a:p>
          <a:p>
            <a:pPr lvl="1"/>
            <a:r>
              <a:rPr lang="en-US" sz="2000" dirty="0" smtClean="0"/>
              <a:t>Sandwich South shares</a:t>
            </a:r>
          </a:p>
          <a:p>
            <a:pPr lvl="1"/>
            <a:r>
              <a:rPr lang="en-US" sz="2000" dirty="0" smtClean="0"/>
              <a:t>Available DC reserve funds</a:t>
            </a:r>
          </a:p>
          <a:p>
            <a:pPr lvl="1"/>
            <a:r>
              <a:rPr lang="en-US" sz="2000" dirty="0" smtClean="0"/>
              <a:t>“Post-period” benefit shares</a:t>
            </a:r>
          </a:p>
          <a:p>
            <a:pPr lvl="2"/>
            <a:r>
              <a:rPr lang="en-US" sz="1600" dirty="0" smtClean="0"/>
              <a:t>Largely from previous DC study: 66% of projects occurring in 1-5 </a:t>
            </a:r>
            <a:r>
              <a:rPr lang="en-US" sz="1600" dirty="0" err="1" smtClean="0"/>
              <a:t>yrs</a:t>
            </a:r>
            <a:r>
              <a:rPr lang="en-US" sz="1600" dirty="0" smtClean="0"/>
              <a:t>; 85% of projects occurring 5-10 </a:t>
            </a:r>
            <a:r>
              <a:rPr lang="en-US" sz="1600" dirty="0" err="1" smtClean="0"/>
              <a:t>yrs</a:t>
            </a:r>
            <a:r>
              <a:rPr lang="en-US" sz="1600" dirty="0" smtClean="0"/>
              <a:t>; 100% of projects occurring 10+ </a:t>
            </a:r>
            <a:r>
              <a:rPr lang="en-US" sz="1600" dirty="0" err="1" smtClean="0"/>
              <a:t>yrs</a:t>
            </a:r>
            <a:endParaRPr lang="en-US" sz="1600" dirty="0" smtClean="0"/>
          </a:p>
          <a:p>
            <a:pPr lvl="2"/>
            <a:r>
              <a:rPr lang="en-US" sz="1600" dirty="0" smtClean="0"/>
              <a:t>Recognizes long planning and benefitting period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9033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Today we will discuss...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830763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3000" dirty="0" smtClean="0"/>
              <a:t>Update on Study Process and Approach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3000" dirty="0" smtClean="0"/>
              <a:t>Preliminary Development Forecast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3000" dirty="0" smtClean="0"/>
              <a:t>Draft Capital Programs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600" dirty="0" smtClean="0"/>
              <a:t>Non-discounted services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3000" dirty="0" smtClean="0"/>
              <a:t>Policy Considerations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3000" dirty="0" smtClean="0"/>
              <a:t>Next Steps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E1F14C-ECC3-4912-B457-A5FB05322569}" type="slidenum">
              <a:rPr lang="en-CA" smtClean="0"/>
              <a:pPr>
                <a:defRPr/>
              </a:pPr>
              <a:t>1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Roads and Related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81000" y="3124200"/>
            <a:ext cx="8305800" cy="32004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CA" sz="2400" dirty="0" smtClean="0"/>
              <a:t>2020-2029 </a:t>
            </a:r>
            <a:r>
              <a:rPr lang="en-CA" sz="2400" dirty="0"/>
              <a:t>Draft Capital </a:t>
            </a:r>
            <a:r>
              <a:rPr lang="en-CA" sz="2400" dirty="0" smtClean="0"/>
              <a:t>Program: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000" dirty="0" smtClean="0"/>
              <a:t>Recovery of past roads and related projects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000" dirty="0" smtClean="0"/>
              <a:t>Planned City-wide roads &amp; related infrastructure projects</a:t>
            </a:r>
            <a:endParaRPr lang="en-CA" sz="400" dirty="0" smtClean="0"/>
          </a:p>
          <a:p>
            <a:pPr lvl="2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1600" dirty="0" smtClean="0"/>
              <a:t>Note: Projects identified as 10+ years are allocated 100% post-period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000" dirty="0" smtClean="0"/>
              <a:t>City-wide component of Sandwich South projects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000" dirty="0" smtClean="0"/>
              <a:t>Transportation Master Plan &amp; EA Studies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30B2FA-7815-4BB2-8F48-D67D232AF398}" type="slidenum">
              <a:rPr lang="en-CA" smtClean="0"/>
              <a:pPr>
                <a:defRPr/>
              </a:pPr>
              <a:t>19</a:t>
            </a:fld>
            <a:endParaRPr lang="en-CA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2911280"/>
              </p:ext>
            </p:extLst>
          </p:nvPr>
        </p:nvGraphicFramePr>
        <p:xfrm>
          <a:off x="304800" y="1600200"/>
          <a:ext cx="8610600" cy="13716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val="3589633246"/>
                    </a:ext>
                  </a:extLst>
                </a:gridCol>
                <a:gridCol w="1722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2120">
                  <a:extLst>
                    <a:ext uri="{9D8B030D-6E8A-4147-A177-3AD203B41FA5}">
                      <a16:colId xmlns:a16="http://schemas.microsoft.com/office/drawing/2014/main" val="3248572876"/>
                    </a:ext>
                  </a:extLst>
                </a:gridCol>
                <a:gridCol w="1722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Total Capital</a:t>
                      </a:r>
                      <a:r>
                        <a:rPr lang="en-CA" sz="1800" baseline="0" dirty="0" smtClean="0">
                          <a:latin typeface="Century Gothic" pitchFamily="34" charset="0"/>
                          <a:cs typeface="Arial" pitchFamily="34" charset="0"/>
                        </a:rPr>
                        <a:t> Program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Grants / Subsidies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Benefit-to-Existing</a:t>
                      </a:r>
                      <a:r>
                        <a:rPr lang="en-CA" sz="1800" baseline="0" dirty="0" smtClean="0">
                          <a:latin typeface="Century Gothic" pitchFamily="34" charset="0"/>
                          <a:cs typeface="Arial" pitchFamily="34" charset="0"/>
                        </a:rPr>
                        <a:t> /</a:t>
                      </a:r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 Replacement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Sandwich</a:t>
                      </a:r>
                      <a:r>
                        <a:rPr lang="en-CA" sz="1800" baseline="0" dirty="0" smtClean="0">
                          <a:latin typeface="Century Gothic" pitchFamily="34" charset="0"/>
                          <a:cs typeface="Arial" pitchFamily="34" charset="0"/>
                        </a:rPr>
                        <a:t> South Share</a:t>
                      </a:r>
                      <a:endParaRPr lang="en-CA" sz="1800" dirty="0" smtClean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City-Wide Development-Related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$1,348,997,947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$26,512,851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$485,254,201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$335,893,375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$501,337,520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061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Sewage Treatment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81000" y="3124200"/>
            <a:ext cx="8305800" cy="32004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CA" sz="2400" dirty="0"/>
              <a:t>2020-2029 Draft </a:t>
            </a:r>
            <a:r>
              <a:rPr lang="en-CA" sz="2400" dirty="0" smtClean="0"/>
              <a:t>Capital Program: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/>
              <a:t>Lou Romano Water Redemption Plant upgrade &amp; expansion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/>
              <a:t>Little River Pollution Control Plant expansion </a:t>
            </a:r>
          </a:p>
          <a:p>
            <a:pPr lvl="2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/>
              <a:t>100% post-period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/>
              <a:t>Pumping Station study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400" i="1" dirty="0" smtClean="0"/>
              <a:t>Note: uniform charge to apply City-wide, including Sandwich South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CA" sz="2000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30B2FA-7815-4BB2-8F48-D67D232AF398}" type="slidenum">
              <a:rPr lang="en-CA" smtClean="0"/>
              <a:pPr>
                <a:defRPr/>
              </a:pPr>
              <a:t>20</a:t>
            </a:fld>
            <a:endParaRPr lang="en-CA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3462579"/>
              </p:ext>
            </p:extLst>
          </p:nvPr>
        </p:nvGraphicFramePr>
        <p:xfrm>
          <a:off x="990600" y="1600200"/>
          <a:ext cx="6888480" cy="13716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val="3589633246"/>
                    </a:ext>
                  </a:extLst>
                </a:gridCol>
                <a:gridCol w="1722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2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Total Capital</a:t>
                      </a:r>
                      <a:r>
                        <a:rPr lang="en-CA" sz="1800" baseline="0" dirty="0" smtClean="0">
                          <a:latin typeface="Century Gothic" pitchFamily="34" charset="0"/>
                          <a:cs typeface="Arial" pitchFamily="34" charset="0"/>
                        </a:rPr>
                        <a:t> Program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Grants / Subsidies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Benefit-to-Existing</a:t>
                      </a:r>
                      <a:r>
                        <a:rPr lang="en-CA" sz="1800" baseline="0" dirty="0" smtClean="0">
                          <a:latin typeface="Century Gothic" pitchFamily="34" charset="0"/>
                          <a:cs typeface="Arial" pitchFamily="34" charset="0"/>
                        </a:rPr>
                        <a:t> /</a:t>
                      </a:r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 Replacement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Development-Related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$379,163,000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$53,000,000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$43,790,000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$282,373,000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62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Sanitary Sewers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81000" y="3124200"/>
            <a:ext cx="8305800" cy="32004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CA" sz="2400" dirty="0" smtClean="0"/>
              <a:t>2020-2029 </a:t>
            </a:r>
            <a:r>
              <a:rPr lang="en-CA" sz="2400" dirty="0"/>
              <a:t>Draft Capital </a:t>
            </a:r>
            <a:r>
              <a:rPr lang="en-CA" sz="2400" dirty="0" smtClean="0"/>
              <a:t>Program: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000" dirty="0" smtClean="0"/>
              <a:t>City-wide linear infrastructure projects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000" dirty="0" smtClean="0"/>
              <a:t>City-wide component of Sandwich South projects</a:t>
            </a:r>
          </a:p>
          <a:p>
            <a:pPr lvl="2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1600" dirty="0" smtClean="0"/>
              <a:t>Incl. recovery of past projects not yet fully funded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30B2FA-7815-4BB2-8F48-D67D232AF398}" type="slidenum">
              <a:rPr lang="en-CA" smtClean="0"/>
              <a:pPr>
                <a:defRPr/>
              </a:pPr>
              <a:t>21</a:t>
            </a:fld>
            <a:endParaRPr lang="en-CA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6066112"/>
              </p:ext>
            </p:extLst>
          </p:nvPr>
        </p:nvGraphicFramePr>
        <p:xfrm>
          <a:off x="304800" y="1600200"/>
          <a:ext cx="8610600" cy="13716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val="3589633246"/>
                    </a:ext>
                  </a:extLst>
                </a:gridCol>
                <a:gridCol w="1722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2120">
                  <a:extLst>
                    <a:ext uri="{9D8B030D-6E8A-4147-A177-3AD203B41FA5}">
                      <a16:colId xmlns:a16="http://schemas.microsoft.com/office/drawing/2014/main" val="3248572876"/>
                    </a:ext>
                  </a:extLst>
                </a:gridCol>
                <a:gridCol w="1722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Total Capital</a:t>
                      </a:r>
                      <a:r>
                        <a:rPr lang="en-CA" sz="1800" baseline="0" dirty="0" smtClean="0">
                          <a:latin typeface="Century Gothic" pitchFamily="34" charset="0"/>
                          <a:cs typeface="Arial" pitchFamily="34" charset="0"/>
                        </a:rPr>
                        <a:t> Program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Grants / Subsidies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Benefit-to-Existing</a:t>
                      </a:r>
                      <a:r>
                        <a:rPr lang="en-CA" sz="1800" baseline="0" dirty="0" smtClean="0">
                          <a:latin typeface="Century Gothic" pitchFamily="34" charset="0"/>
                          <a:cs typeface="Arial" pitchFamily="34" charset="0"/>
                        </a:rPr>
                        <a:t> /</a:t>
                      </a:r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 Replacement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Sandwich</a:t>
                      </a:r>
                      <a:r>
                        <a:rPr lang="en-CA" sz="1800" baseline="0" dirty="0" smtClean="0">
                          <a:latin typeface="Century Gothic" pitchFamily="34" charset="0"/>
                          <a:cs typeface="Arial" pitchFamily="34" charset="0"/>
                        </a:rPr>
                        <a:t> South Share</a:t>
                      </a:r>
                      <a:endParaRPr lang="en-CA" sz="1800" dirty="0" smtClean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City-Wide Development-Related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$46,418,803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$23,456,000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$2,461,271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$10,921,250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$9,580,282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018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Storm &amp; Drains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81000" y="3124200"/>
            <a:ext cx="8305800" cy="32004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CA" sz="2400" dirty="0" smtClean="0"/>
              <a:t>2020-2029 </a:t>
            </a:r>
            <a:r>
              <a:rPr lang="en-CA" sz="2400" dirty="0"/>
              <a:t>Draft Capital </a:t>
            </a:r>
            <a:r>
              <a:rPr lang="en-CA" sz="2400" dirty="0" smtClean="0"/>
              <a:t>Program: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000" dirty="0" smtClean="0"/>
              <a:t>City-wide storm and drain projects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000" dirty="0" smtClean="0"/>
              <a:t>Recovery of past projects not yet fully funded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000" dirty="0" smtClean="0"/>
              <a:t>City-wide component of Sandwich South projects (Little River improvements)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30B2FA-7815-4BB2-8F48-D67D232AF398}" type="slidenum">
              <a:rPr lang="en-CA" smtClean="0"/>
              <a:pPr>
                <a:defRPr/>
              </a:pPr>
              <a:t>22</a:t>
            </a:fld>
            <a:endParaRPr lang="en-CA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5961138"/>
              </p:ext>
            </p:extLst>
          </p:nvPr>
        </p:nvGraphicFramePr>
        <p:xfrm>
          <a:off x="304800" y="1600200"/>
          <a:ext cx="8610600" cy="13716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val="3589633246"/>
                    </a:ext>
                  </a:extLst>
                </a:gridCol>
                <a:gridCol w="1722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2120">
                  <a:extLst>
                    <a:ext uri="{9D8B030D-6E8A-4147-A177-3AD203B41FA5}">
                      <a16:colId xmlns:a16="http://schemas.microsoft.com/office/drawing/2014/main" val="3248572876"/>
                    </a:ext>
                  </a:extLst>
                </a:gridCol>
                <a:gridCol w="1722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Total Capital</a:t>
                      </a:r>
                      <a:r>
                        <a:rPr lang="en-CA" sz="1800" baseline="0" dirty="0" smtClean="0">
                          <a:latin typeface="Century Gothic" pitchFamily="34" charset="0"/>
                          <a:cs typeface="Arial" pitchFamily="34" charset="0"/>
                        </a:rPr>
                        <a:t> Program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Grants / Subsidies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Benefit-to-Existing</a:t>
                      </a:r>
                      <a:r>
                        <a:rPr lang="en-CA" sz="1800" baseline="0" dirty="0" smtClean="0">
                          <a:latin typeface="Century Gothic" pitchFamily="34" charset="0"/>
                          <a:cs typeface="Arial" pitchFamily="34" charset="0"/>
                        </a:rPr>
                        <a:t> /</a:t>
                      </a:r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 Replacement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Sandwich</a:t>
                      </a:r>
                      <a:r>
                        <a:rPr lang="en-CA" sz="1800" baseline="0" dirty="0" smtClean="0">
                          <a:latin typeface="Century Gothic" pitchFamily="34" charset="0"/>
                          <a:cs typeface="Arial" pitchFamily="34" charset="0"/>
                        </a:rPr>
                        <a:t> South Share</a:t>
                      </a:r>
                      <a:endParaRPr lang="en-CA" sz="1800" dirty="0" smtClean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City-Wide Development-Related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$53,875,035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$5,427,162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$19,846,847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$99,195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$28,501,831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198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Water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05800" cy="46482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CA" sz="2800" dirty="0" smtClean="0"/>
              <a:t>Capital program</a:t>
            </a:r>
            <a:r>
              <a:rPr lang="en-US" sz="2800" dirty="0" smtClean="0"/>
              <a:t> currently under review (ENWIN)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sz="2800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800" dirty="0" smtClean="0"/>
              <a:t>Draft to be circulated to Task Force next week 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30B2FA-7815-4BB2-8F48-D67D232AF398}" type="slidenum">
              <a:rPr lang="en-CA" smtClean="0"/>
              <a:pPr>
                <a:defRPr/>
              </a:pPr>
              <a:t>23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8741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Sandwich South</a:t>
            </a:r>
            <a:br>
              <a:rPr lang="en-US" dirty="0" smtClean="0"/>
            </a:br>
            <a:r>
              <a:rPr lang="en-US" dirty="0" smtClean="0"/>
              <a:t>Draft Capital Programs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A90F35-7474-4D9A-B819-3B532F7F3FDB}" type="slidenum">
              <a:rPr lang="en-CA" smtClean="0"/>
              <a:pPr>
                <a:defRPr/>
              </a:pPr>
              <a:t>24</a:t>
            </a:fld>
            <a:endParaRPr lang="en-CA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400" dirty="0" smtClean="0"/>
              <a:t>Capital programs have been developed in consultation with City staff</a:t>
            </a:r>
          </a:p>
          <a:p>
            <a:pPr lvl="1"/>
            <a:r>
              <a:rPr lang="en-US" sz="2000" dirty="0" smtClean="0"/>
              <a:t>Generally consistent with 2018 DC amendment study</a:t>
            </a:r>
          </a:p>
          <a:p>
            <a:pPr lvl="1"/>
            <a:r>
              <a:rPr lang="en-US" sz="2000" dirty="0" smtClean="0"/>
              <a:t>Costs adjusted to reflect current dollars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DC eligible costs are adjusted in accordance with legislation:</a:t>
            </a:r>
          </a:p>
          <a:p>
            <a:pPr lvl="1"/>
            <a:r>
              <a:rPr lang="en-US" sz="2000" dirty="0" smtClean="0"/>
              <a:t>Grants, subsidies &amp; contributions</a:t>
            </a:r>
          </a:p>
          <a:p>
            <a:pPr lvl="1"/>
            <a:r>
              <a:rPr lang="en-US" sz="2000" dirty="0" smtClean="0"/>
              <a:t>Benefit to existing or replacement elements</a:t>
            </a:r>
          </a:p>
          <a:p>
            <a:pPr lvl="1"/>
            <a:r>
              <a:rPr lang="en-US" sz="2000" dirty="0" smtClean="0"/>
              <a:t>City-wide shares</a:t>
            </a:r>
          </a:p>
          <a:p>
            <a:pPr lvl="1"/>
            <a:r>
              <a:rPr lang="en-US" sz="2000" dirty="0" smtClean="0"/>
              <a:t>“Post-period” benefit shares</a:t>
            </a:r>
          </a:p>
          <a:p>
            <a:pPr lvl="2"/>
            <a:r>
              <a:rPr lang="en-US" sz="1600" dirty="0" smtClean="0"/>
              <a:t>SSPD outside of East Pelton &amp; County Road 42 (post-2041)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3727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Roads and Related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30B2FA-7815-4BB2-8F48-D67D232AF398}" type="slidenum">
              <a:rPr lang="en-CA" smtClean="0"/>
              <a:pPr>
                <a:defRPr/>
              </a:pPr>
              <a:t>25</a:t>
            </a:fld>
            <a:endParaRPr lang="en-CA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9271964"/>
              </p:ext>
            </p:extLst>
          </p:nvPr>
        </p:nvGraphicFramePr>
        <p:xfrm>
          <a:off x="152400" y="1578021"/>
          <a:ext cx="8763001" cy="154617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35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4960">
                  <a:extLst>
                    <a:ext uri="{9D8B030D-6E8A-4147-A177-3AD203B41FA5}">
                      <a16:colId xmlns:a16="http://schemas.microsoft.com/office/drawing/2014/main" val="275745420"/>
                    </a:ext>
                  </a:extLst>
                </a:gridCol>
                <a:gridCol w="1735248">
                  <a:extLst>
                    <a:ext uri="{9D8B030D-6E8A-4147-A177-3AD203B41FA5}">
                      <a16:colId xmlns:a16="http://schemas.microsoft.com/office/drawing/2014/main" val="1623044765"/>
                    </a:ext>
                  </a:extLst>
                </a:gridCol>
                <a:gridCol w="183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1">
                  <a:extLst>
                    <a:ext uri="{9D8B030D-6E8A-4147-A177-3AD203B41FA5}">
                      <a16:colId xmlns:a16="http://schemas.microsoft.com/office/drawing/2014/main" val="3177084598"/>
                    </a:ext>
                  </a:extLst>
                </a:gridCol>
              </a:tblGrid>
              <a:tr h="110155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anose="020B0502020202020204" pitchFamily="34" charset="0"/>
                        </a:rPr>
                        <a:t>Total Capital</a:t>
                      </a:r>
                      <a:r>
                        <a:rPr lang="en-CA" sz="1800" baseline="0" dirty="0" smtClean="0">
                          <a:latin typeface="Century Gothic" panose="020B0502020202020204" pitchFamily="34" charset="0"/>
                        </a:rPr>
                        <a:t> Program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anose="020B0502020202020204" pitchFamily="34" charset="0"/>
                        </a:rPr>
                        <a:t>Grants</a:t>
                      </a:r>
                      <a:r>
                        <a:rPr lang="en-CA" sz="1800" baseline="0" dirty="0" smtClean="0">
                          <a:latin typeface="Century Gothic" panose="020B0502020202020204" pitchFamily="34" charset="0"/>
                        </a:rPr>
                        <a:t> &amp; Other Recoveries</a:t>
                      </a:r>
                      <a:endParaRPr lang="en-CA" sz="1800" dirty="0" smtClean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anose="020B0502020202020204" pitchFamily="34" charset="0"/>
                        </a:rPr>
                        <a:t>Benefit</a:t>
                      </a:r>
                      <a:r>
                        <a:rPr lang="en-CA" sz="1800" baseline="0" dirty="0" smtClean="0">
                          <a:latin typeface="Century Gothic" panose="020B0502020202020204" pitchFamily="34" charset="0"/>
                        </a:rPr>
                        <a:t> to Existing</a:t>
                      </a:r>
                      <a:endParaRPr lang="en-CA" sz="1800" baseline="0" dirty="0" smtClean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anose="020B0502020202020204" pitchFamily="34" charset="0"/>
                        </a:rPr>
                        <a:t>City-wide Shares</a:t>
                      </a:r>
                      <a:endParaRPr lang="en-CA" sz="1800" dirty="0" smtClean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anose="020B0502020202020204" pitchFamily="34" charset="0"/>
                        </a:rPr>
                        <a:t>Sandwich</a:t>
                      </a:r>
                      <a:r>
                        <a:rPr lang="en-CA" sz="1800" baseline="0" dirty="0" smtClean="0">
                          <a:latin typeface="Century Gothic" panose="020B0502020202020204" pitchFamily="34" charset="0"/>
                        </a:rPr>
                        <a:t> South Development-Related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62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$495,360,000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$0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$95,556,000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$59,335,625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</a:rPr>
                        <a:t>$340,468,375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81000" y="3352800"/>
            <a:ext cx="8305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CA" sz="2400" dirty="0" smtClean="0"/>
              <a:t>2020-2041 </a:t>
            </a:r>
            <a:r>
              <a:rPr lang="en-CA" sz="2400" dirty="0"/>
              <a:t>Draft Capital </a:t>
            </a:r>
            <a:r>
              <a:rPr lang="en-CA" sz="2400" dirty="0" smtClean="0"/>
              <a:t>Program: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/>
              <a:t>Urbanization of 7th, 8th, &amp; 9th Concession, Baseline Rd., CR17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/>
              <a:t>New road construction: Collector roads, Lauzon Parkway, CR42, E-W Arterial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/>
              <a:t>EA studies &amp; Functional Servicing Reports</a:t>
            </a:r>
          </a:p>
        </p:txBody>
      </p:sp>
    </p:spTree>
    <p:extLst>
      <p:ext uri="{BB962C8B-B14F-4D97-AF65-F5344CB8AC3E}">
        <p14:creationId xmlns:p14="http://schemas.microsoft.com/office/powerpoint/2010/main" val="4015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Sanitary Sewers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30B2FA-7815-4BB2-8F48-D67D232AF398}" type="slidenum">
              <a:rPr lang="en-CA" smtClean="0"/>
              <a:pPr>
                <a:defRPr/>
              </a:pPr>
              <a:t>26</a:t>
            </a:fld>
            <a:endParaRPr lang="en-CA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1558960"/>
              </p:ext>
            </p:extLst>
          </p:nvPr>
        </p:nvGraphicFramePr>
        <p:xfrm>
          <a:off x="152400" y="1578021"/>
          <a:ext cx="8763001" cy="154617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35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4960">
                  <a:extLst>
                    <a:ext uri="{9D8B030D-6E8A-4147-A177-3AD203B41FA5}">
                      <a16:colId xmlns:a16="http://schemas.microsoft.com/office/drawing/2014/main" val="275745420"/>
                    </a:ext>
                  </a:extLst>
                </a:gridCol>
                <a:gridCol w="1735248">
                  <a:extLst>
                    <a:ext uri="{9D8B030D-6E8A-4147-A177-3AD203B41FA5}">
                      <a16:colId xmlns:a16="http://schemas.microsoft.com/office/drawing/2014/main" val="1623044765"/>
                    </a:ext>
                  </a:extLst>
                </a:gridCol>
                <a:gridCol w="183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1">
                  <a:extLst>
                    <a:ext uri="{9D8B030D-6E8A-4147-A177-3AD203B41FA5}">
                      <a16:colId xmlns:a16="http://schemas.microsoft.com/office/drawing/2014/main" val="3177084598"/>
                    </a:ext>
                  </a:extLst>
                </a:gridCol>
              </a:tblGrid>
              <a:tr h="110155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anose="020B0502020202020204" pitchFamily="34" charset="0"/>
                        </a:rPr>
                        <a:t>Total Capital</a:t>
                      </a:r>
                      <a:r>
                        <a:rPr lang="en-CA" sz="1800" baseline="0" dirty="0" smtClean="0">
                          <a:latin typeface="Century Gothic" panose="020B0502020202020204" pitchFamily="34" charset="0"/>
                        </a:rPr>
                        <a:t> Program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anose="020B0502020202020204" pitchFamily="34" charset="0"/>
                        </a:rPr>
                        <a:t>Grants</a:t>
                      </a:r>
                      <a:r>
                        <a:rPr lang="en-CA" sz="1800" baseline="0" dirty="0" smtClean="0">
                          <a:latin typeface="Century Gothic" panose="020B0502020202020204" pitchFamily="34" charset="0"/>
                        </a:rPr>
                        <a:t> &amp; Other Recoveries</a:t>
                      </a:r>
                      <a:endParaRPr lang="en-CA" sz="1800" dirty="0" smtClean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anose="020B0502020202020204" pitchFamily="34" charset="0"/>
                        </a:rPr>
                        <a:t>Benefit</a:t>
                      </a:r>
                      <a:r>
                        <a:rPr lang="en-CA" sz="1800" baseline="0" dirty="0" smtClean="0">
                          <a:latin typeface="Century Gothic" panose="020B0502020202020204" pitchFamily="34" charset="0"/>
                        </a:rPr>
                        <a:t> to Existing</a:t>
                      </a:r>
                      <a:endParaRPr lang="en-CA" sz="1800" baseline="0" dirty="0" smtClean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anose="020B0502020202020204" pitchFamily="34" charset="0"/>
                        </a:rPr>
                        <a:t>City-wide Shares</a:t>
                      </a:r>
                      <a:endParaRPr lang="en-CA" sz="1800" dirty="0" smtClean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anose="020B0502020202020204" pitchFamily="34" charset="0"/>
                        </a:rPr>
                        <a:t>Sandwich</a:t>
                      </a:r>
                      <a:r>
                        <a:rPr lang="en-CA" sz="1800" baseline="0" dirty="0" smtClean="0">
                          <a:latin typeface="Century Gothic" panose="020B0502020202020204" pitchFamily="34" charset="0"/>
                        </a:rPr>
                        <a:t> South Development-Related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62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$64,653,644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$23,456,000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$0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$3,451,750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</a:rPr>
                        <a:t>$37,745,894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81000" y="3352800"/>
            <a:ext cx="8305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CA" sz="2400" dirty="0" smtClean="0"/>
              <a:t>2020-2041 </a:t>
            </a:r>
            <a:r>
              <a:rPr lang="en-CA" sz="2400" dirty="0"/>
              <a:t>Draft Capital </a:t>
            </a:r>
            <a:r>
              <a:rPr lang="en-CA" sz="2400" dirty="0" smtClean="0"/>
              <a:t>Program: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/>
              <a:t>CR42, CR17, 9th Concession, &amp; Legacy Park Drive sanitary sewer construction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/>
              <a:t>Recoveries for previously completed SSPD sanitary sewers</a:t>
            </a:r>
          </a:p>
        </p:txBody>
      </p:sp>
    </p:spTree>
    <p:extLst>
      <p:ext uri="{BB962C8B-B14F-4D97-AF65-F5344CB8AC3E}">
        <p14:creationId xmlns:p14="http://schemas.microsoft.com/office/powerpoint/2010/main" val="393368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Storm Sewer &amp; Municipal Drains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30B2FA-7815-4BB2-8F48-D67D232AF398}" type="slidenum">
              <a:rPr lang="en-CA" smtClean="0"/>
              <a:pPr>
                <a:defRPr/>
              </a:pPr>
              <a:t>27</a:t>
            </a:fld>
            <a:endParaRPr lang="en-CA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8790255"/>
              </p:ext>
            </p:extLst>
          </p:nvPr>
        </p:nvGraphicFramePr>
        <p:xfrm>
          <a:off x="152400" y="1578021"/>
          <a:ext cx="8763001" cy="154617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35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4960">
                  <a:extLst>
                    <a:ext uri="{9D8B030D-6E8A-4147-A177-3AD203B41FA5}">
                      <a16:colId xmlns:a16="http://schemas.microsoft.com/office/drawing/2014/main" val="275745420"/>
                    </a:ext>
                  </a:extLst>
                </a:gridCol>
                <a:gridCol w="1735248">
                  <a:extLst>
                    <a:ext uri="{9D8B030D-6E8A-4147-A177-3AD203B41FA5}">
                      <a16:colId xmlns:a16="http://schemas.microsoft.com/office/drawing/2014/main" val="1623044765"/>
                    </a:ext>
                  </a:extLst>
                </a:gridCol>
                <a:gridCol w="183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1">
                  <a:extLst>
                    <a:ext uri="{9D8B030D-6E8A-4147-A177-3AD203B41FA5}">
                      <a16:colId xmlns:a16="http://schemas.microsoft.com/office/drawing/2014/main" val="3177084598"/>
                    </a:ext>
                  </a:extLst>
                </a:gridCol>
              </a:tblGrid>
              <a:tr h="110155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anose="020B0502020202020204" pitchFamily="34" charset="0"/>
                        </a:rPr>
                        <a:t>Total Capital</a:t>
                      </a:r>
                      <a:r>
                        <a:rPr lang="en-CA" sz="1800" baseline="0" dirty="0" smtClean="0">
                          <a:latin typeface="Century Gothic" panose="020B0502020202020204" pitchFamily="34" charset="0"/>
                        </a:rPr>
                        <a:t> Program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anose="020B0502020202020204" pitchFamily="34" charset="0"/>
                        </a:rPr>
                        <a:t>Grants</a:t>
                      </a:r>
                      <a:r>
                        <a:rPr lang="en-CA" sz="1800" baseline="0" dirty="0" smtClean="0">
                          <a:latin typeface="Century Gothic" panose="020B0502020202020204" pitchFamily="34" charset="0"/>
                        </a:rPr>
                        <a:t> &amp; Other Recoveries</a:t>
                      </a:r>
                      <a:endParaRPr lang="en-CA" sz="1800" dirty="0" smtClean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anose="020B0502020202020204" pitchFamily="34" charset="0"/>
                        </a:rPr>
                        <a:t>Benefit</a:t>
                      </a:r>
                      <a:r>
                        <a:rPr lang="en-CA" sz="1800" baseline="0" dirty="0" smtClean="0">
                          <a:latin typeface="Century Gothic" panose="020B0502020202020204" pitchFamily="34" charset="0"/>
                        </a:rPr>
                        <a:t> to Existing</a:t>
                      </a:r>
                      <a:endParaRPr lang="en-CA" sz="1800" baseline="0" dirty="0" smtClean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anose="020B0502020202020204" pitchFamily="34" charset="0"/>
                        </a:rPr>
                        <a:t>City-wide Shares</a:t>
                      </a:r>
                      <a:endParaRPr lang="en-CA" sz="1800" dirty="0" smtClean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anose="020B0502020202020204" pitchFamily="34" charset="0"/>
                        </a:rPr>
                        <a:t>Sandwich</a:t>
                      </a:r>
                      <a:r>
                        <a:rPr lang="en-CA" sz="1800" baseline="0" dirty="0" smtClean="0">
                          <a:latin typeface="Century Gothic" panose="020B0502020202020204" pitchFamily="34" charset="0"/>
                        </a:rPr>
                        <a:t> South Development-Related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62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$224,058,000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$36,521,440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$753,950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$17,505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</a:rPr>
                        <a:t>$186,765,105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81000" y="3352800"/>
            <a:ext cx="8305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CA" sz="2400" dirty="0" smtClean="0"/>
              <a:t>2020-2041 </a:t>
            </a:r>
            <a:r>
              <a:rPr lang="en-CA" sz="2400" dirty="0"/>
              <a:t>Draft Capital </a:t>
            </a:r>
            <a:r>
              <a:rPr lang="en-CA" sz="2400" dirty="0" smtClean="0"/>
              <a:t>Program: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/>
              <a:t>Upper Little River SWM Plan &amp; Implementation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/>
              <a:t>Little River Drain Improvements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/>
              <a:t>Studies</a:t>
            </a:r>
          </a:p>
        </p:txBody>
      </p:sp>
    </p:spTree>
    <p:extLst>
      <p:ext uri="{BB962C8B-B14F-4D97-AF65-F5344CB8AC3E}">
        <p14:creationId xmlns:p14="http://schemas.microsoft.com/office/powerpoint/2010/main" val="346869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Water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30B2FA-7815-4BB2-8F48-D67D232AF398}" type="slidenum">
              <a:rPr lang="en-CA" smtClean="0"/>
              <a:pPr>
                <a:defRPr/>
              </a:pPr>
              <a:t>28</a:t>
            </a:fld>
            <a:endParaRPr lang="en-CA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6410382"/>
              </p:ext>
            </p:extLst>
          </p:nvPr>
        </p:nvGraphicFramePr>
        <p:xfrm>
          <a:off x="152400" y="1578021"/>
          <a:ext cx="8763001" cy="154617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35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4960">
                  <a:extLst>
                    <a:ext uri="{9D8B030D-6E8A-4147-A177-3AD203B41FA5}">
                      <a16:colId xmlns:a16="http://schemas.microsoft.com/office/drawing/2014/main" val="275745420"/>
                    </a:ext>
                  </a:extLst>
                </a:gridCol>
                <a:gridCol w="1735248">
                  <a:extLst>
                    <a:ext uri="{9D8B030D-6E8A-4147-A177-3AD203B41FA5}">
                      <a16:colId xmlns:a16="http://schemas.microsoft.com/office/drawing/2014/main" val="1623044765"/>
                    </a:ext>
                  </a:extLst>
                </a:gridCol>
                <a:gridCol w="183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1">
                  <a:extLst>
                    <a:ext uri="{9D8B030D-6E8A-4147-A177-3AD203B41FA5}">
                      <a16:colId xmlns:a16="http://schemas.microsoft.com/office/drawing/2014/main" val="3177084598"/>
                    </a:ext>
                  </a:extLst>
                </a:gridCol>
              </a:tblGrid>
              <a:tr h="110155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anose="020B0502020202020204" pitchFamily="34" charset="0"/>
                        </a:rPr>
                        <a:t>Total Capital</a:t>
                      </a:r>
                      <a:r>
                        <a:rPr lang="en-CA" sz="1800" baseline="0" dirty="0" smtClean="0">
                          <a:latin typeface="Century Gothic" panose="020B0502020202020204" pitchFamily="34" charset="0"/>
                        </a:rPr>
                        <a:t> Program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anose="020B0502020202020204" pitchFamily="34" charset="0"/>
                        </a:rPr>
                        <a:t>Grants</a:t>
                      </a:r>
                      <a:r>
                        <a:rPr lang="en-CA" sz="1800" baseline="0" dirty="0" smtClean="0">
                          <a:latin typeface="Century Gothic" panose="020B0502020202020204" pitchFamily="34" charset="0"/>
                        </a:rPr>
                        <a:t> &amp; Other Recoveries</a:t>
                      </a:r>
                      <a:endParaRPr lang="en-CA" sz="1800" dirty="0" smtClean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anose="020B0502020202020204" pitchFamily="34" charset="0"/>
                        </a:rPr>
                        <a:t>Benefit</a:t>
                      </a:r>
                      <a:r>
                        <a:rPr lang="en-CA" sz="1800" baseline="0" dirty="0" smtClean="0">
                          <a:latin typeface="Century Gothic" panose="020B0502020202020204" pitchFamily="34" charset="0"/>
                        </a:rPr>
                        <a:t> to Existing</a:t>
                      </a:r>
                      <a:endParaRPr lang="en-CA" sz="1800" baseline="0" dirty="0" smtClean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anose="020B0502020202020204" pitchFamily="34" charset="0"/>
                        </a:rPr>
                        <a:t>City-wide Shares</a:t>
                      </a:r>
                      <a:endParaRPr lang="en-CA" sz="1800" dirty="0" smtClean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anose="020B0502020202020204" pitchFamily="34" charset="0"/>
                        </a:rPr>
                        <a:t>Sandwich</a:t>
                      </a:r>
                      <a:r>
                        <a:rPr lang="en-CA" sz="1800" baseline="0" dirty="0" smtClean="0">
                          <a:latin typeface="Century Gothic" panose="020B0502020202020204" pitchFamily="34" charset="0"/>
                        </a:rPr>
                        <a:t> South Development-Related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62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$34,465,000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$0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$9,781,260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$0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</a:rPr>
                        <a:t>$24,683,740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81000" y="3352800"/>
            <a:ext cx="8305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Capital program and all adjustments as per </a:t>
            </a:r>
            <a:r>
              <a:rPr lang="en-US" sz="2400" i="1" dirty="0"/>
              <a:t>WUC Water Servicing Plan Update 2018 – Sandwich South Planning District Area Development Charges 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/>
              <a:t>Draft report dated April 9, 2018</a:t>
            </a:r>
          </a:p>
        </p:txBody>
      </p:sp>
    </p:spTree>
    <p:extLst>
      <p:ext uri="{BB962C8B-B14F-4D97-AF65-F5344CB8AC3E}">
        <p14:creationId xmlns:p14="http://schemas.microsoft.com/office/powerpoint/2010/main" val="47639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Process</a:t>
            </a:r>
            <a:endParaRPr lang="en-C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2363731"/>
              </p:ext>
            </p:extLst>
          </p:nvPr>
        </p:nvGraphicFramePr>
        <p:xfrm>
          <a:off x="152400" y="1357312"/>
          <a:ext cx="9029700" cy="4999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A90F35-7474-4D9A-B819-3B532F7F3FDB}" type="slidenum">
              <a:rPr lang="en-CA" smtClean="0"/>
              <a:pPr>
                <a:defRPr/>
              </a:pPr>
              <a:t>2</a:t>
            </a:fld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5029200" y="19050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Sept. 26</a:t>
            </a:r>
            <a:endParaRPr lang="en-US" sz="12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067550" y="190499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Sept. 26-27</a:t>
            </a:r>
            <a:endParaRPr lang="en-US" sz="12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667250" y="33528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Dec. 5</a:t>
            </a:r>
            <a:endParaRPr lang="en-US" sz="1200" b="1" i="1" dirty="0"/>
          </a:p>
        </p:txBody>
      </p:sp>
    </p:spTree>
    <p:extLst>
      <p:ext uri="{BB962C8B-B14F-4D97-AF65-F5344CB8AC3E}">
        <p14:creationId xmlns:p14="http://schemas.microsoft.com/office/powerpoint/2010/main" val="57408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Area rating</a:t>
            </a:r>
          </a:p>
          <a:p>
            <a:pPr marL="914400" lvl="1" indent="-5143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Maintain area-specific approach to engineered services rates for Sandwich South</a:t>
            </a:r>
          </a:p>
          <a:p>
            <a:pPr marL="1314450" lvl="2" indent="-5143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Uniform general services DCs to apply to all development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Adjust residential unit type definitions to align with zoning by-law</a:t>
            </a:r>
          </a:p>
          <a:p>
            <a:pPr marL="914400" lvl="1" indent="-5143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No change to rate structure proposed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Annual DC index date</a:t>
            </a:r>
          </a:p>
          <a:p>
            <a:pPr marL="914400" lvl="1" indent="-5143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Move from June 1 to November 1</a:t>
            </a:r>
          </a:p>
          <a:p>
            <a:pPr marL="1314450" lvl="2" indent="-5143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Less busy time of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A90F35-7474-4D9A-B819-3B532F7F3FDB}" type="slidenum">
              <a:rPr lang="en-CA" smtClean="0"/>
              <a:pPr>
                <a:defRPr/>
              </a:pPr>
              <a:t>29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1050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Next Steps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CF6D14-2852-4A69-81A7-0E588C02FC9D}" type="slidenum">
              <a:rPr lang="en-CA" smtClean="0"/>
              <a:pPr>
                <a:defRPr/>
              </a:pPr>
              <a:t>30</a:t>
            </a:fld>
            <a:endParaRPr lang="en-CA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32349"/>
          </a:xfrm>
        </p:spPr>
        <p:txBody>
          <a:bodyPr>
            <a:normAutofit/>
          </a:bodyPr>
          <a:lstStyle/>
          <a:p>
            <a:pPr marL="342900" lvl="1" indent="-342900">
              <a:spcAft>
                <a:spcPts val="1200"/>
              </a:spcAft>
              <a:buFont typeface="Arial" charset="0"/>
              <a:buChar char="•"/>
            </a:pPr>
            <a:r>
              <a:rPr lang="en-CA" sz="2400" dirty="0" smtClean="0"/>
              <a:t>Finalize development forecasts &amp; capital programs: Dec. 2019</a:t>
            </a:r>
          </a:p>
          <a:p>
            <a:pPr marL="342900" lvl="1" indent="-342900">
              <a:spcAft>
                <a:spcPts val="1200"/>
              </a:spcAft>
              <a:buFont typeface="Arial" charset="0"/>
              <a:buChar char="•"/>
            </a:pPr>
            <a:r>
              <a:rPr lang="en-CA" sz="2400" dirty="0" smtClean="0"/>
              <a:t>Calculate draft DCs: Jan. 2020</a:t>
            </a:r>
          </a:p>
          <a:p>
            <a:pPr marL="342900" lvl="1" indent="-342900">
              <a:spcAft>
                <a:spcPts val="1200"/>
              </a:spcAft>
              <a:buFont typeface="Arial" charset="0"/>
              <a:buChar char="•"/>
            </a:pPr>
            <a:r>
              <a:rPr lang="en-CA" sz="2400" dirty="0" smtClean="0"/>
              <a:t>Task Force Meeting #3: Late Jan. 2020</a:t>
            </a:r>
          </a:p>
          <a:p>
            <a:pPr marL="342900" lvl="1" indent="-342900">
              <a:spcAft>
                <a:spcPts val="1200"/>
              </a:spcAft>
              <a:buFont typeface="Arial" charset="0"/>
              <a:buChar char="•"/>
            </a:pPr>
            <a:r>
              <a:rPr lang="en-CA" sz="2400" dirty="0" smtClean="0"/>
              <a:t>Council Info Session: Feb. 2020</a:t>
            </a:r>
          </a:p>
          <a:p>
            <a:pPr marL="342900" lvl="1" indent="-342900">
              <a:spcAft>
                <a:spcPts val="1200"/>
              </a:spcAft>
              <a:buFont typeface="Arial" charset="0"/>
              <a:buChar char="•"/>
            </a:pPr>
            <a:r>
              <a:rPr lang="en-CA" sz="2400" dirty="0" smtClean="0"/>
              <a:t>Preparation &amp; Release of Background Study: Late Feb. / early March 2020 </a:t>
            </a:r>
          </a:p>
          <a:p>
            <a:pPr marL="342900" lvl="1" indent="-342900">
              <a:spcAft>
                <a:spcPts val="1200"/>
              </a:spcAft>
              <a:buFont typeface="Arial" charset="0"/>
              <a:buChar char="•"/>
            </a:pPr>
            <a:r>
              <a:rPr lang="en-CA" sz="2400" dirty="0" smtClean="0"/>
              <a:t>Statutory Public Meeting: March/April 2020</a:t>
            </a:r>
          </a:p>
          <a:p>
            <a:pPr eaLnBrk="1" hangingPunct="1">
              <a:spcAft>
                <a:spcPts val="1200"/>
              </a:spcAft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Hemson Contacts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72000"/>
          </a:xfrm>
        </p:spPr>
        <p:txBody>
          <a:bodyPr>
            <a:normAutofit/>
          </a:bodyPr>
          <a:lstStyle/>
          <a:p>
            <a:pPr marL="342900" lvl="1" indent="-342900">
              <a:spcAft>
                <a:spcPts val="1200"/>
              </a:spcAft>
              <a:buFont typeface="Arial" charset="0"/>
              <a:buChar char="•"/>
            </a:pPr>
            <a:r>
              <a:rPr lang="en-CA" sz="2400" dirty="0"/>
              <a:t>Craig Binning, </a:t>
            </a:r>
            <a:r>
              <a:rPr lang="en-CA" sz="2400" dirty="0" smtClean="0"/>
              <a:t>Project Manager</a:t>
            </a:r>
            <a:endParaRPr lang="en-CA" sz="2000" dirty="0"/>
          </a:p>
          <a:p>
            <a:pPr marL="742950" lvl="2" indent="-342900">
              <a:spcAft>
                <a:spcPts val="1800"/>
              </a:spcAft>
            </a:pPr>
            <a:r>
              <a:rPr lang="en-CA" sz="2000" dirty="0"/>
              <a:t>416-593-5090 ext. 20; </a:t>
            </a:r>
            <a:r>
              <a:rPr lang="en-CA" sz="2000" dirty="0">
                <a:hlinkClick r:id="rId3"/>
              </a:rPr>
              <a:t>cbinning@hemson.com</a:t>
            </a:r>
            <a:r>
              <a:rPr lang="en-CA" sz="2000" dirty="0"/>
              <a:t> </a:t>
            </a:r>
          </a:p>
          <a:p>
            <a:pPr marL="342900" lvl="1" indent="-342900">
              <a:spcAft>
                <a:spcPts val="1200"/>
              </a:spcAft>
              <a:buFont typeface="Arial" charset="0"/>
              <a:buChar char="•"/>
            </a:pPr>
            <a:r>
              <a:rPr lang="en-CA" sz="2400" dirty="0" smtClean="0"/>
              <a:t>Julia Cziraky, Consultant</a:t>
            </a:r>
            <a:endParaRPr lang="en-CA" sz="2400" dirty="0"/>
          </a:p>
          <a:p>
            <a:pPr marL="742950" lvl="2" indent="-342900">
              <a:spcAft>
                <a:spcPts val="1800"/>
              </a:spcAft>
            </a:pPr>
            <a:r>
              <a:rPr lang="en-CA" sz="2000" dirty="0"/>
              <a:t>416-593-5090 ext. </a:t>
            </a:r>
            <a:r>
              <a:rPr lang="en-CA" sz="2000" dirty="0" smtClean="0"/>
              <a:t>25; </a:t>
            </a:r>
            <a:r>
              <a:rPr lang="en-CA" sz="2000" dirty="0" smtClean="0">
                <a:hlinkClick r:id="rId4"/>
              </a:rPr>
              <a:t>jcziraky@hemson.com</a:t>
            </a:r>
            <a:r>
              <a:rPr lang="en-CA" sz="2000" dirty="0" smtClean="0"/>
              <a:t> </a:t>
            </a:r>
            <a:endParaRPr lang="en-CA" sz="2000" dirty="0"/>
          </a:p>
          <a:p>
            <a:pPr marL="342900" lvl="1" indent="-342900">
              <a:spcAft>
                <a:spcPts val="1200"/>
              </a:spcAft>
              <a:buFont typeface="Arial" charset="0"/>
              <a:buChar char="•"/>
            </a:pPr>
            <a:r>
              <a:rPr lang="en-CA" sz="2400" dirty="0" smtClean="0"/>
              <a:t>Courtney King, Consultant</a:t>
            </a:r>
            <a:endParaRPr lang="en-CA" sz="2400" dirty="0"/>
          </a:p>
          <a:p>
            <a:pPr marL="742950" lvl="2" indent="-342900">
              <a:spcAft>
                <a:spcPts val="1800"/>
              </a:spcAft>
            </a:pPr>
            <a:r>
              <a:rPr lang="en-CA" sz="2000" dirty="0"/>
              <a:t>416-593-5090 ext. </a:t>
            </a:r>
            <a:r>
              <a:rPr lang="en-CA" sz="2000" dirty="0" smtClean="0"/>
              <a:t>38; </a:t>
            </a:r>
            <a:r>
              <a:rPr lang="en-CA" sz="2000" dirty="0" smtClean="0">
                <a:hlinkClick r:id="rId5"/>
              </a:rPr>
              <a:t>cking@hemson.com</a:t>
            </a:r>
            <a:r>
              <a:rPr lang="en-CA" sz="2000" dirty="0" smtClean="0"/>
              <a:t> </a:t>
            </a:r>
          </a:p>
          <a:p>
            <a:pPr marL="400050" lvl="2" indent="0">
              <a:spcAft>
                <a:spcPts val="1800"/>
              </a:spcAft>
              <a:buNone/>
            </a:pPr>
            <a:endParaRPr lang="en-CA" sz="2000" dirty="0"/>
          </a:p>
          <a:p>
            <a:pPr marL="742950" lvl="2" indent="-342900">
              <a:spcAft>
                <a:spcPts val="1800"/>
              </a:spcAft>
            </a:pPr>
            <a:endParaRPr lang="en-CA" sz="20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CF6D14-2852-4A69-81A7-0E588C02FC9D}" type="slidenum">
              <a:rPr lang="en-CA" smtClean="0"/>
              <a:pPr>
                <a:defRPr/>
              </a:pPr>
              <a:t>31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 of Windsor</a:t>
            </a:r>
            <a:br>
              <a:rPr lang="en-US" dirty="0" smtClean="0"/>
            </a:br>
            <a:r>
              <a:rPr lang="en-US" dirty="0" smtClean="0"/>
              <a:t>DC &amp; CBC Services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2040069"/>
              </p:ext>
            </p:extLst>
          </p:nvPr>
        </p:nvGraphicFramePr>
        <p:xfrm>
          <a:off x="457200" y="1524000"/>
          <a:ext cx="8229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A90F35-7474-4D9A-B819-3B532F7F3FDB}" type="slidenum">
              <a:rPr lang="en-CA" smtClean="0"/>
              <a:pPr>
                <a:defRPr/>
              </a:pPr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5921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3600" dirty="0" smtClean="0"/>
              <a:t>Bill 108 &amp; Community Benefits Charges</a:t>
            </a:r>
            <a:endParaRPr lang="en-CA" sz="3600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4908548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/>
              <a:t>Final regulations still to be released</a:t>
            </a:r>
          </a:p>
          <a:p>
            <a:pPr lvl="1"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Will determine CBC strategy requirements </a:t>
            </a:r>
          </a:p>
          <a:p>
            <a:pPr lvl="1" eaLnBrk="1" hangingPunct="1">
              <a:spcBef>
                <a:spcPts val="1200"/>
              </a:spcBef>
              <a:spcAft>
                <a:spcPts val="1200"/>
              </a:spcAft>
            </a:pPr>
            <a:endParaRPr lang="en-US" sz="2400" dirty="0" smtClean="0"/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/>
              <a:t>Windsor CBC </a:t>
            </a:r>
            <a:r>
              <a:rPr lang="en-US" sz="2800" dirty="0" err="1" smtClean="0"/>
              <a:t>Stategy</a:t>
            </a:r>
            <a:r>
              <a:rPr lang="en-US" sz="2800" dirty="0" smtClean="0"/>
              <a:t> process on hold until regulations are made available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endParaRPr lang="en-US" sz="2800" dirty="0" smtClean="0"/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/>
              <a:t>DC Study process proceeding as planned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58D2491-A738-45B0-B93E-167F8EF3A189}" type="slidenum">
              <a:rPr lang="en-CA" smtClean="0"/>
              <a:pPr>
                <a:defRPr/>
              </a:pPr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0771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New </a:t>
            </a:r>
            <a:br>
              <a:rPr lang="en-US" dirty="0" smtClean="0"/>
            </a:br>
            <a:r>
              <a:rPr lang="en-US" dirty="0" smtClean="0"/>
              <a:t>Community Benefits Charges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5943600" cy="527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A90F35-7474-4D9A-B819-3B532F7F3FDB}" type="slidenum">
              <a:rPr lang="en-CA" smtClean="0"/>
              <a:pPr>
                <a:defRPr/>
              </a:pPr>
              <a:t>5</a:t>
            </a:fld>
            <a:endParaRPr lang="en-CA" dirty="0"/>
          </a:p>
        </p:txBody>
      </p:sp>
      <p:sp>
        <p:nvSpPr>
          <p:cNvPr id="6" name="Right Brace 5"/>
          <p:cNvSpPr/>
          <p:nvPr/>
        </p:nvSpPr>
        <p:spPr>
          <a:xfrm>
            <a:off x="5486400" y="1524000"/>
            <a:ext cx="1371600" cy="34290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934200" y="2193925"/>
            <a:ext cx="1981200" cy="1981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Present (2019)</a:t>
            </a:r>
          </a:p>
          <a:p>
            <a:pPr algn="ctr"/>
            <a:r>
              <a:rPr lang="en-US" dirty="0"/>
              <a:t>Current regime under the </a:t>
            </a:r>
            <a:r>
              <a:rPr lang="en-US" i="1" dirty="0"/>
              <a:t>Development Charges Act </a:t>
            </a:r>
            <a:r>
              <a:rPr lang="en-US" dirty="0"/>
              <a:t>and </a:t>
            </a:r>
            <a:r>
              <a:rPr lang="en-US" i="1" dirty="0"/>
              <a:t>Planning Act</a:t>
            </a:r>
          </a:p>
        </p:txBody>
      </p:sp>
      <p:sp>
        <p:nvSpPr>
          <p:cNvPr id="9" name="Right Brace 8"/>
          <p:cNvSpPr/>
          <p:nvPr/>
        </p:nvSpPr>
        <p:spPr>
          <a:xfrm>
            <a:off x="5499100" y="5213350"/>
            <a:ext cx="1130300" cy="838200"/>
          </a:xfrm>
          <a:prstGeom prst="rightBrac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934200" y="4876800"/>
            <a:ext cx="1981200" cy="117792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Future (2021)</a:t>
            </a:r>
          </a:p>
          <a:p>
            <a:pPr algn="ctr"/>
            <a:r>
              <a:rPr lang="en-US" dirty="0"/>
              <a:t>New regime under the </a:t>
            </a:r>
            <a:r>
              <a:rPr lang="en-US" i="1" dirty="0"/>
              <a:t>Planning Act</a:t>
            </a:r>
          </a:p>
        </p:txBody>
      </p:sp>
    </p:spTree>
    <p:extLst>
      <p:ext uri="{BB962C8B-B14F-4D97-AF65-F5344CB8AC3E}">
        <p14:creationId xmlns:p14="http://schemas.microsoft.com/office/powerpoint/2010/main" val="3553657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Development Forecasts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Forecast of City-wide population, household and employment to 2029</a:t>
            </a:r>
          </a:p>
          <a:p>
            <a:pPr lvl="1"/>
            <a:r>
              <a:rPr lang="en-US" sz="2000" dirty="0"/>
              <a:t>F</a:t>
            </a:r>
            <a:r>
              <a:rPr lang="en-US" sz="2000" dirty="0" smtClean="0"/>
              <a:t>orecast based on recent Statistics Canada data, CMHC data, and </a:t>
            </a:r>
            <a:r>
              <a:rPr lang="en-US" sz="2000" dirty="0" err="1" smtClean="0"/>
              <a:t>Hemson</a:t>
            </a:r>
            <a:r>
              <a:rPr lang="en-US" sz="2000" dirty="0" smtClean="0"/>
              <a:t> analyses</a:t>
            </a:r>
          </a:p>
          <a:p>
            <a:pPr lvl="1"/>
            <a:r>
              <a:rPr lang="en-US" sz="2000" dirty="0" smtClean="0"/>
              <a:t>10-year planning period for all City-wide services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Sandwich South area-specific forecast to 2041</a:t>
            </a:r>
          </a:p>
          <a:p>
            <a:pPr lvl="1"/>
            <a:r>
              <a:rPr lang="en-US" sz="2000" dirty="0" smtClean="0"/>
              <a:t>Covers East Pelton &amp; County Road 42 Secondary Plan areas only </a:t>
            </a:r>
          </a:p>
          <a:p>
            <a:pPr lvl="1"/>
            <a:r>
              <a:rPr lang="en-US" sz="2000" dirty="0"/>
              <a:t>2020-2041 planning </a:t>
            </a:r>
            <a:r>
              <a:rPr lang="en-US" sz="2000" dirty="0" smtClean="0"/>
              <a:t>period for area-specific engineered services DCs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A90F35-7474-4D9A-B819-3B532F7F3FDB}" type="slidenum">
              <a:rPr lang="en-CA" smtClean="0"/>
              <a:pPr>
                <a:defRPr/>
              </a:pPr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37097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City-wide Forecast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A90F35-7474-4D9A-B819-3B532F7F3FDB}" type="slidenum">
              <a:rPr lang="en-CA" smtClean="0"/>
              <a:pPr>
                <a:defRPr/>
              </a:pPr>
              <a:t>7</a:t>
            </a:fld>
            <a:endParaRPr lang="en-CA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635210"/>
              </p:ext>
            </p:extLst>
          </p:nvPr>
        </p:nvGraphicFramePr>
        <p:xfrm>
          <a:off x="152400" y="1371600"/>
          <a:ext cx="8458201" cy="284145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867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34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1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6565">
                <a:tc>
                  <a:txBody>
                    <a:bodyPr/>
                    <a:lstStyle/>
                    <a:p>
                      <a:endParaRPr lang="en-CA" sz="1600" dirty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2020-2029</a:t>
                      </a:r>
                      <a:endParaRPr lang="en-CA" sz="1800" dirty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0520">
                <a:tc>
                  <a:txBody>
                    <a:bodyPr/>
                    <a:lstStyle/>
                    <a:p>
                      <a:endParaRPr lang="en-CA" sz="1600" dirty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At</a:t>
                      </a:r>
                    </a:p>
                    <a:p>
                      <a:pPr algn="ctr"/>
                      <a:r>
                        <a:rPr lang="en-CA" sz="16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2019</a:t>
                      </a:r>
                      <a:endParaRPr lang="en-CA" sz="1600" dirty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Growth</a:t>
                      </a:r>
                    </a:p>
                    <a:p>
                      <a:pPr algn="ctr"/>
                      <a:r>
                        <a:rPr lang="en-CA" sz="16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2020-2029</a:t>
                      </a:r>
                      <a:endParaRPr lang="en-CA" sz="1600" dirty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At</a:t>
                      </a:r>
                    </a:p>
                    <a:p>
                      <a:pPr algn="ctr"/>
                      <a:r>
                        <a:rPr lang="en-CA" sz="16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2029</a:t>
                      </a:r>
                      <a:endParaRPr lang="en-CA" sz="1600" dirty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431">
                <a:tc gridSpan="4">
                  <a:txBody>
                    <a:bodyPr/>
                    <a:lstStyle/>
                    <a:p>
                      <a:pPr algn="l"/>
                      <a:r>
                        <a:rPr lang="en-CA" sz="1600" b="1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Residential</a:t>
                      </a:r>
                      <a:endParaRPr lang="en-CA" sz="1600" b="1" i="0" dirty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CA" sz="1600" i="0" dirty="0" smtClean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484">
                <a:tc>
                  <a:txBody>
                    <a:bodyPr/>
                    <a:lstStyle/>
                    <a:p>
                      <a:r>
                        <a:rPr lang="en-CA" sz="160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Dwelling Units</a:t>
                      </a:r>
                      <a:endParaRPr lang="en-CA" sz="1600" i="0" dirty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93,840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6,380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100,220</a:t>
                      </a:r>
                      <a:endParaRPr lang="en-CA" sz="1600" i="0" dirty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4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CA" sz="160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Census Population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CA" sz="160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220,030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CA" sz="160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10,430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CA" sz="160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230,460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135265"/>
              </p:ext>
            </p:extLst>
          </p:nvPr>
        </p:nvGraphicFramePr>
        <p:xfrm>
          <a:off x="152400" y="4724400"/>
          <a:ext cx="8458199" cy="15240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958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9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24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8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1543">
                <a:tc gridSpan="4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600" i="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</a:rPr>
                        <a:t>Non-Residential</a:t>
                      </a:r>
                      <a:endParaRPr lang="en-CA" sz="1600" i="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CA" sz="1800" i="0" kern="1200" dirty="0" smtClean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CA" sz="1800" i="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456">
                <a:tc>
                  <a:txBody>
                    <a:bodyPr/>
                    <a:lstStyle/>
                    <a:p>
                      <a:r>
                        <a:rPr lang="en-US" sz="160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Employment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109,550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2,710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112,260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1">
                <a:tc>
                  <a:txBody>
                    <a:bodyPr/>
                    <a:lstStyle/>
                    <a:p>
                      <a:r>
                        <a:rPr lang="en-US" sz="160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New Non-Res Building Space (sq.m)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CA" sz="1600" i="0" dirty="0" smtClean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194,420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i="0" dirty="0" smtClean="0">
                          <a:solidFill>
                            <a:srgbClr val="FF0000"/>
                          </a:solidFill>
                          <a:latin typeface="Century Gothic" pitchFamily="34" charset="0"/>
                          <a:cs typeface="Arial" pitchFamily="34" charset="0"/>
                        </a:rPr>
                        <a:t> </a:t>
                      </a:r>
                      <a:endParaRPr lang="en-CA" sz="1600" i="0" dirty="0">
                        <a:solidFill>
                          <a:srgbClr val="FF0000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57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Sandwich South Forecast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A90F35-7474-4D9A-B819-3B532F7F3FDB}" type="slidenum">
              <a:rPr lang="en-CA" smtClean="0"/>
              <a:pPr>
                <a:defRPr/>
              </a:pPr>
              <a:t>8</a:t>
            </a:fld>
            <a:endParaRPr lang="en-CA" dirty="0"/>
          </a:p>
        </p:txBody>
      </p:sp>
      <p:grpSp>
        <p:nvGrpSpPr>
          <p:cNvPr id="5" name="Group 4"/>
          <p:cNvGrpSpPr/>
          <p:nvPr/>
        </p:nvGrpSpPr>
        <p:grpSpPr>
          <a:xfrm>
            <a:off x="228600" y="1349374"/>
            <a:ext cx="7315200" cy="4800600"/>
            <a:chOff x="1371600" y="1905000"/>
            <a:chExt cx="7315200" cy="48006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11818" t="13417" r="909" b="2062"/>
            <a:stretch/>
          </p:blipFill>
          <p:spPr>
            <a:xfrm>
              <a:off x="1371600" y="1905000"/>
              <a:ext cx="7315200" cy="4800600"/>
            </a:xfrm>
            <a:prstGeom prst="rect">
              <a:avLst/>
            </a:prstGeom>
          </p:spPr>
        </p:pic>
        <p:sp>
          <p:nvSpPr>
            <p:cNvPr id="7" name="Freeform 6"/>
            <p:cNvSpPr/>
            <p:nvPr/>
          </p:nvSpPr>
          <p:spPr>
            <a:xfrm>
              <a:off x="2673350" y="4895850"/>
              <a:ext cx="1041400" cy="1377950"/>
            </a:xfrm>
            <a:custGeom>
              <a:avLst/>
              <a:gdLst>
                <a:gd name="connsiteX0" fmla="*/ 0 w 1041400"/>
                <a:gd name="connsiteY0" fmla="*/ 393700 h 1377950"/>
                <a:gd name="connsiteX1" fmla="*/ 25400 w 1041400"/>
                <a:gd name="connsiteY1" fmla="*/ 76200 h 1377950"/>
                <a:gd name="connsiteX2" fmla="*/ 292100 w 1041400"/>
                <a:gd name="connsiteY2" fmla="*/ 19050 h 1377950"/>
                <a:gd name="connsiteX3" fmla="*/ 546100 w 1041400"/>
                <a:gd name="connsiteY3" fmla="*/ 25400 h 1377950"/>
                <a:gd name="connsiteX4" fmla="*/ 622300 w 1041400"/>
                <a:gd name="connsiteY4" fmla="*/ 0 h 1377950"/>
                <a:gd name="connsiteX5" fmla="*/ 1041400 w 1041400"/>
                <a:gd name="connsiteY5" fmla="*/ 12700 h 1377950"/>
                <a:gd name="connsiteX6" fmla="*/ 927100 w 1041400"/>
                <a:gd name="connsiteY6" fmla="*/ 1377950 h 1377950"/>
                <a:gd name="connsiteX7" fmla="*/ 527050 w 1041400"/>
                <a:gd name="connsiteY7" fmla="*/ 1206500 h 1377950"/>
                <a:gd name="connsiteX8" fmla="*/ 387350 w 1041400"/>
                <a:gd name="connsiteY8" fmla="*/ 1123950 h 1377950"/>
                <a:gd name="connsiteX9" fmla="*/ 330200 w 1041400"/>
                <a:gd name="connsiteY9" fmla="*/ 1117600 h 1377950"/>
                <a:gd name="connsiteX10" fmla="*/ 279400 w 1041400"/>
                <a:gd name="connsiteY10" fmla="*/ 1117600 h 1377950"/>
                <a:gd name="connsiteX11" fmla="*/ 247650 w 1041400"/>
                <a:gd name="connsiteY11" fmla="*/ 1123950 h 1377950"/>
                <a:gd name="connsiteX12" fmla="*/ 209550 w 1041400"/>
                <a:gd name="connsiteY12" fmla="*/ 1136650 h 1377950"/>
                <a:gd name="connsiteX13" fmla="*/ 165100 w 1041400"/>
                <a:gd name="connsiteY13" fmla="*/ 1136650 h 1377950"/>
                <a:gd name="connsiteX14" fmla="*/ 63500 w 1041400"/>
                <a:gd name="connsiteY14" fmla="*/ 1111250 h 1377950"/>
                <a:gd name="connsiteX15" fmla="*/ 57150 w 1041400"/>
                <a:gd name="connsiteY15" fmla="*/ 590550 h 1377950"/>
                <a:gd name="connsiteX16" fmla="*/ 50800 w 1041400"/>
                <a:gd name="connsiteY16" fmla="*/ 533400 h 1377950"/>
                <a:gd name="connsiteX17" fmla="*/ 38100 w 1041400"/>
                <a:gd name="connsiteY17" fmla="*/ 476250 h 1377950"/>
                <a:gd name="connsiteX18" fmla="*/ 25400 w 1041400"/>
                <a:gd name="connsiteY18" fmla="*/ 438150 h 1377950"/>
                <a:gd name="connsiteX19" fmla="*/ 0 w 1041400"/>
                <a:gd name="connsiteY19" fmla="*/ 393700 h 137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41400" h="1377950">
                  <a:moveTo>
                    <a:pt x="0" y="393700"/>
                  </a:moveTo>
                  <a:lnTo>
                    <a:pt x="25400" y="76200"/>
                  </a:lnTo>
                  <a:lnTo>
                    <a:pt x="292100" y="19050"/>
                  </a:lnTo>
                  <a:lnTo>
                    <a:pt x="546100" y="25400"/>
                  </a:lnTo>
                  <a:lnTo>
                    <a:pt x="622300" y="0"/>
                  </a:lnTo>
                  <a:lnTo>
                    <a:pt x="1041400" y="12700"/>
                  </a:lnTo>
                  <a:lnTo>
                    <a:pt x="927100" y="1377950"/>
                  </a:lnTo>
                  <a:lnTo>
                    <a:pt x="527050" y="1206500"/>
                  </a:lnTo>
                  <a:lnTo>
                    <a:pt x="387350" y="1123950"/>
                  </a:lnTo>
                  <a:lnTo>
                    <a:pt x="330200" y="1117600"/>
                  </a:lnTo>
                  <a:lnTo>
                    <a:pt x="279400" y="1117600"/>
                  </a:lnTo>
                  <a:lnTo>
                    <a:pt x="247650" y="1123950"/>
                  </a:lnTo>
                  <a:lnTo>
                    <a:pt x="209550" y="1136650"/>
                  </a:lnTo>
                  <a:lnTo>
                    <a:pt x="165100" y="1136650"/>
                  </a:lnTo>
                  <a:lnTo>
                    <a:pt x="63500" y="1111250"/>
                  </a:lnTo>
                  <a:cubicBezTo>
                    <a:pt x="61383" y="937683"/>
                    <a:pt x="59267" y="764117"/>
                    <a:pt x="57150" y="590550"/>
                  </a:cubicBezTo>
                  <a:lnTo>
                    <a:pt x="50800" y="533400"/>
                  </a:lnTo>
                  <a:lnTo>
                    <a:pt x="38100" y="476250"/>
                  </a:lnTo>
                  <a:lnTo>
                    <a:pt x="25400" y="438150"/>
                  </a:lnTo>
                  <a:lnTo>
                    <a:pt x="0" y="393700"/>
                  </a:lnTo>
                  <a:close/>
                </a:path>
              </a:pathLst>
            </a:custGeom>
            <a:solidFill>
              <a:schemeClr val="accent3">
                <a:lumMod val="75000"/>
                <a:alpha val="50196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accent3">
                      <a:lumMod val="50000"/>
                    </a:schemeClr>
                  </a:solidFill>
                </a:rPr>
                <a:t>East Pelton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3695700" y="4105275"/>
              <a:ext cx="2095500" cy="1400175"/>
            </a:xfrm>
            <a:custGeom>
              <a:avLst/>
              <a:gdLst>
                <a:gd name="connsiteX0" fmla="*/ 38100 w 2095500"/>
                <a:gd name="connsiteY0" fmla="*/ 442913 h 1400175"/>
                <a:gd name="connsiteX1" fmla="*/ 2095500 w 2095500"/>
                <a:gd name="connsiteY1" fmla="*/ 0 h 1400175"/>
                <a:gd name="connsiteX2" fmla="*/ 1981200 w 2095500"/>
                <a:gd name="connsiteY2" fmla="*/ 1400175 h 1400175"/>
                <a:gd name="connsiteX3" fmla="*/ 985838 w 2095500"/>
                <a:gd name="connsiteY3" fmla="*/ 1328738 h 1400175"/>
                <a:gd name="connsiteX4" fmla="*/ 985838 w 2095500"/>
                <a:gd name="connsiteY4" fmla="*/ 1314450 h 1400175"/>
                <a:gd name="connsiteX5" fmla="*/ 471488 w 2095500"/>
                <a:gd name="connsiteY5" fmla="*/ 1281113 h 1400175"/>
                <a:gd name="connsiteX6" fmla="*/ 481013 w 2095500"/>
                <a:gd name="connsiteY6" fmla="*/ 1262063 h 1400175"/>
                <a:gd name="connsiteX7" fmla="*/ 0 w 2095500"/>
                <a:gd name="connsiteY7" fmla="*/ 1233488 h 1400175"/>
                <a:gd name="connsiteX8" fmla="*/ 38100 w 2095500"/>
                <a:gd name="connsiteY8" fmla="*/ 442913 h 140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500" h="1400175">
                  <a:moveTo>
                    <a:pt x="38100" y="442913"/>
                  </a:moveTo>
                  <a:lnTo>
                    <a:pt x="2095500" y="0"/>
                  </a:lnTo>
                  <a:lnTo>
                    <a:pt x="1981200" y="1400175"/>
                  </a:lnTo>
                  <a:lnTo>
                    <a:pt x="985838" y="1328738"/>
                  </a:lnTo>
                  <a:lnTo>
                    <a:pt x="985838" y="1314450"/>
                  </a:lnTo>
                  <a:lnTo>
                    <a:pt x="471488" y="1281113"/>
                  </a:lnTo>
                  <a:lnTo>
                    <a:pt x="481013" y="1262063"/>
                  </a:lnTo>
                  <a:lnTo>
                    <a:pt x="0" y="1233488"/>
                  </a:lnTo>
                  <a:lnTo>
                    <a:pt x="38100" y="442913"/>
                  </a:lnTo>
                  <a:close/>
                </a:path>
              </a:pathLst>
            </a:custGeom>
            <a:solidFill>
              <a:schemeClr val="accent3">
                <a:lumMod val="75000"/>
                <a:alpha val="50196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accent3">
                      <a:lumMod val="50000"/>
                    </a:schemeClr>
                  </a:solidFill>
                </a:rPr>
                <a:t>County Road 42</a:t>
              </a:r>
            </a:p>
          </p:txBody>
        </p:sp>
      </p:grpSp>
      <p:sp>
        <p:nvSpPr>
          <p:cNvPr id="9" name="Rectangular Callout 8"/>
          <p:cNvSpPr/>
          <p:nvPr/>
        </p:nvSpPr>
        <p:spPr>
          <a:xfrm>
            <a:off x="6010275" y="2323102"/>
            <a:ext cx="2676525" cy="1054103"/>
          </a:xfrm>
          <a:prstGeom prst="wedgeRectCallout">
            <a:avLst>
              <a:gd name="adj1" fmla="val -104592"/>
              <a:gd name="adj2" fmla="val 84834"/>
            </a:avLst>
          </a:prstGeom>
          <a:solidFill>
            <a:schemeClr val="bg1">
              <a:alpha val="2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Assume growth in Sandwich South to 2041 will occur within East Pelton &amp; County Road 42 Secondary Plan areas</a:t>
            </a:r>
            <a:endParaRPr lang="en-US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96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6C1092AB798C4789FCBD42E9C31753" ma:contentTypeVersion="1" ma:contentTypeDescription="Create a new document." ma:contentTypeScope="" ma:versionID="7c89aa8d9c23e344b15bd2c5086db5ca">
  <xsd:schema xmlns:xsd="http://www.w3.org/2001/XMLSchema" xmlns:xs="http://www.w3.org/2001/XMLSchema" xmlns:p="http://schemas.microsoft.com/office/2006/metadata/properties" xmlns:ns1="http://schemas.microsoft.com/sharepoint/v3" xmlns:ns2="bb55237b-67ab-442a-8304-7ca41d0b2f8f" targetNamespace="http://schemas.microsoft.com/office/2006/metadata/properties" ma:root="true" ma:fieldsID="b162875fe72ee6556f66635a772928dd" ns1:_="" ns2:_="">
    <xsd:import namespace="http://schemas.microsoft.com/sharepoint/v3"/>
    <xsd:import namespace="bb55237b-67ab-442a-8304-7ca41d0b2f8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internalName="PublishingStartDate">
      <xsd:simpleType>
        <xsd:restriction base="dms:Unknown"/>
      </xsd:simpleType>
    </xsd:element>
    <xsd:element name="PublishingExpirationDate" ma:index="12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55237b-67ab-442a-8304-7ca41d0b2f8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UM Document" ma:contentTypeID="0x0101008E7D34965E047E43BD6EF07C12C1850000612CD1E0E0C66242B8F03054E1A68747" ma:contentTypeVersion="20" ma:contentTypeDescription="" ma:contentTypeScope="" ma:versionID="b91321d70b61569a3ce41aa821ed406e">
  <xsd:schema xmlns:xsd="http://www.w3.org/2001/XMLSchema" xmlns:xs="http://www.w3.org/2001/XMLSchema" xmlns:p="http://schemas.microsoft.com/office/2006/metadata/properties" xmlns:ns2="1a0ba955-24db-4176-9a59-240a59452274" xmlns:ns3="269476da-1ff6-4a8b-b4ba-50b9baabad52" xmlns:ns4="a88c5290-c772-473c-ba69-ea772b6cbf71" xmlns:ns5="d3167391-cca0-4f5a-961c-5b741670d4af" targetNamespace="http://schemas.microsoft.com/office/2006/metadata/properties" ma:root="true" ma:fieldsID="9d91d89b104f2a408bfc3991426c7148" ns2:_="" ns3:_="" ns4:_="" ns5:_="">
    <xsd:import namespace="1a0ba955-24db-4176-9a59-240a59452274"/>
    <xsd:import namespace="269476da-1ff6-4a8b-b4ba-50b9baabad52"/>
    <xsd:import namespace="a88c5290-c772-473c-ba69-ea772b6cbf71"/>
    <xsd:import namespace="d3167391-cca0-4f5a-961c-5b741670d4af"/>
    <xsd:element name="properties">
      <xsd:complexType>
        <xsd:sequence>
          <xsd:element name="documentManagement">
            <xsd:complexType>
              <xsd:all>
                <xsd:element ref="ns2:RelativeURL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SearchProperties" minOccurs="0"/>
                <xsd:element ref="ns3:MediaServiceDateTaken" minOccurs="0"/>
                <xsd:element ref="ns5:ExcludeFromSearc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0ba955-24db-4176-9a59-240a59452274" elementFormDefault="qualified">
    <xsd:import namespace="http://schemas.microsoft.com/office/2006/documentManagement/types"/>
    <xsd:import namespace="http://schemas.microsoft.com/office/infopath/2007/PartnerControls"/>
    <xsd:element name="RelativeURL" ma:index="8" nillable="true" ma:displayName="Relative URL" ma:internalName="RelativeURL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9476da-1ff6-4a8b-b4ba-50b9baabad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1fd1efb-31e9-4902-9d80-aee0f38b8e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8c5290-c772-473c-ba69-ea772b6cbf71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a6b2fda2-cae1-4108-9fdc-45f2cb3bcb36}" ma:internalName="TaxCatchAll" ma:showField="CatchAllData" ma:web="a88c5290-c772-473c-ba69-ea772b6cbf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167391-cca0-4f5a-961c-5b741670d4af" elementFormDefault="qualified">
    <xsd:import namespace="http://schemas.microsoft.com/office/2006/documentManagement/types"/>
    <xsd:import namespace="http://schemas.microsoft.com/office/infopath/2007/PartnerControls"/>
    <xsd:element name="ExcludeFromSearch" ma:index="23" nillable="true" ma:displayName="Exclude From Search" ma:default="0" ma:internalName="ExcludeFromSearch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lativeURL xmlns="1a0ba955-24db-4176-9a59-240a59452274">/documents/city-hall/committees-of-council/advisory-committees/development-charges-task-force/dctf task force meeting 2.pptx</RelativeURL>
    <lcf76f155ced4ddcb4097134ff3c332f xmlns="269476da-1ff6-4a8b-b4ba-50b9baabad52">
      <Terms xmlns="http://schemas.microsoft.com/office/infopath/2007/PartnerControls"/>
    </lcf76f155ced4ddcb4097134ff3c332f>
    <TaxCatchAll xmlns="a88c5290-c772-473c-ba69-ea772b6cbf71" xsi:nil="true"/>
    <ExcludeFromSearch xmlns="d3167391-cca0-4f5a-961c-5b741670d4af">false</ExcludeFromSearch>
  </documentManagement>
</p:properties>
</file>

<file path=customXml/itemProps1.xml><?xml version="1.0" encoding="utf-8"?>
<ds:datastoreItem xmlns:ds="http://schemas.openxmlformats.org/officeDocument/2006/customXml" ds:itemID="{FFB989B9-60AC-4099-8E69-3D0B2A3398FE}"/>
</file>

<file path=customXml/itemProps2.xml><?xml version="1.0" encoding="utf-8"?>
<ds:datastoreItem xmlns:ds="http://schemas.openxmlformats.org/officeDocument/2006/customXml" ds:itemID="{D48817EA-183C-4DD3-88B3-0E42C5C30CE4}"/>
</file>

<file path=customXml/itemProps3.xml><?xml version="1.0" encoding="utf-8"?>
<ds:datastoreItem xmlns:ds="http://schemas.openxmlformats.org/officeDocument/2006/customXml" ds:itemID="{31765A6B-D5BB-4C29-A381-CAE12266C217}"/>
</file>

<file path=customXml/itemProps4.xml><?xml version="1.0" encoding="utf-8"?>
<ds:datastoreItem xmlns:ds="http://schemas.openxmlformats.org/officeDocument/2006/customXml" ds:itemID="{09304578-D1BF-427D-890C-8F463042CFCC}"/>
</file>

<file path=docProps/app.xml><?xml version="1.0" encoding="utf-8"?>
<Properties xmlns="http://schemas.openxmlformats.org/officeDocument/2006/extended-properties" xmlns:vt="http://schemas.openxmlformats.org/officeDocument/2006/docPropsVTypes">
  <TotalTime>12631</TotalTime>
  <Words>1704</Words>
  <Application>Microsoft Office PowerPoint</Application>
  <PresentationFormat>On-screen Show (4:3)</PresentationFormat>
  <Paragraphs>471</Paragraphs>
  <Slides>32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Century Gothic</vt:lpstr>
      <vt:lpstr>Office Theme</vt:lpstr>
      <vt:lpstr>PowerPoint Presentation</vt:lpstr>
      <vt:lpstr>Today we will discuss...</vt:lpstr>
      <vt:lpstr>Study Process</vt:lpstr>
      <vt:lpstr>City of Windsor DC &amp; CBC Services</vt:lpstr>
      <vt:lpstr>Bill 108 &amp; Community Benefits Charges</vt:lpstr>
      <vt:lpstr>Scope of New  Community Benefits Charges</vt:lpstr>
      <vt:lpstr>Preliminary Development Forecasts</vt:lpstr>
      <vt:lpstr>City-wide Forecast</vt:lpstr>
      <vt:lpstr>Sandwich South Forecast</vt:lpstr>
      <vt:lpstr>Sandwich South Forecast</vt:lpstr>
      <vt:lpstr>10-Year Historical Service Levels</vt:lpstr>
      <vt:lpstr>Transit: Ridership-Based Approach</vt:lpstr>
      <vt:lpstr>General Services Draft Capital Programs</vt:lpstr>
      <vt:lpstr>Fire Services</vt:lpstr>
      <vt:lpstr>Police Services</vt:lpstr>
      <vt:lpstr>Public Works</vt:lpstr>
      <vt:lpstr>Transit</vt:lpstr>
      <vt:lpstr>Waste Diversion</vt:lpstr>
      <vt:lpstr>City-wide Engineered Services  Draft Capital Programs</vt:lpstr>
      <vt:lpstr>Roads and Related</vt:lpstr>
      <vt:lpstr>Sewage Treatment</vt:lpstr>
      <vt:lpstr>Sanitary Sewers</vt:lpstr>
      <vt:lpstr>Storm &amp; Drains</vt:lpstr>
      <vt:lpstr>Water</vt:lpstr>
      <vt:lpstr>Sandwich South Draft Capital Programs</vt:lpstr>
      <vt:lpstr>Roads and Related</vt:lpstr>
      <vt:lpstr>Sanitary Sewers</vt:lpstr>
      <vt:lpstr>Storm Sewer &amp; Municipal Drains</vt:lpstr>
      <vt:lpstr>Water</vt:lpstr>
      <vt:lpstr>Policy Directions</vt:lpstr>
      <vt:lpstr>Next Steps</vt:lpstr>
      <vt:lpstr>Hemson Contacts</vt:lpstr>
    </vt:vector>
  </TitlesOfParts>
  <Company>Hemson Consulting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DCTF TASK FORCE MEETING 2</dc:title>
  <dc:creator>Janet Lee</dc:creator>
  <cp:lastModifiedBy>Kadour, Karen</cp:lastModifiedBy>
  <cp:revision>1195</cp:revision>
  <cp:lastPrinted>2019-05-22T17:24:27Z</cp:lastPrinted>
  <dcterms:created xsi:type="dcterms:W3CDTF">2010-05-06T21:01:00Z</dcterms:created>
  <dcterms:modified xsi:type="dcterms:W3CDTF">2020-01-20T14:45:54Z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0x0101008E7D34965E047E43BD6EF07C12C1850000612CD1E0E0C66242B8F03054E1A68747</vt:lpwstr>
  </property>
  <property fmtid="{D5CDD505-2E9C-101B-9397-08002B2CF9AE}" pid="3" name="_dlc_DocIdItemGuid">
    <vt:lpwstr>c421e314-6b76-4a43-8ac2-cba57568c4a3</vt:lpwstr>
  </property>
  <property fmtid="{D5CDD505-2E9C-101B-9397-08002B2CF9AE}" pid="4" name="MediaServiceImageTags">
    <vt:lpwstr/>
  </property>
</Properties>
</file>